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82" r:id="rId2"/>
    <p:sldId id="319" r:id="rId3"/>
    <p:sldId id="320" r:id="rId4"/>
    <p:sldId id="338" r:id="rId5"/>
    <p:sldId id="337" r:id="rId6"/>
    <p:sldId id="326" r:id="rId7"/>
    <p:sldId id="367" r:id="rId8"/>
    <p:sldId id="372" r:id="rId9"/>
    <p:sldId id="373" r:id="rId10"/>
    <p:sldId id="368" r:id="rId11"/>
    <p:sldId id="370" r:id="rId12"/>
    <p:sldId id="369" r:id="rId13"/>
    <p:sldId id="381" r:id="rId14"/>
    <p:sldId id="374" r:id="rId15"/>
    <p:sldId id="383" r:id="rId16"/>
    <p:sldId id="384" r:id="rId17"/>
    <p:sldId id="378" r:id="rId18"/>
    <p:sldId id="330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Christiansen" initials="BC" lastIdx="1" clrIdx="0">
    <p:extLst>
      <p:ext uri="{19B8F6BF-5375-455C-9EA6-DF929625EA0E}">
        <p15:presenceInfo xmlns:p15="http://schemas.microsoft.com/office/powerpoint/2012/main" userId="S-1-5-21-3319013271-3784323055-4185382813-11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93"/>
    <a:srgbClr val="305C84"/>
    <a:srgbClr val="C97213"/>
    <a:srgbClr val="819A63"/>
    <a:srgbClr val="BBC9AB"/>
    <a:srgbClr val="E2EFD9"/>
    <a:srgbClr val="F3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8132" autoAdjust="0"/>
  </p:normalViewPr>
  <p:slideViewPr>
    <p:cSldViewPr snapToGrid="0" showGuides="1">
      <p:cViewPr varScale="1">
        <p:scale>
          <a:sx n="71" d="100"/>
          <a:sy n="71" d="100"/>
        </p:scale>
        <p:origin x="82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885328-FF78-4DF2-A92A-1B111385D3EC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D756EF-02C9-422E-99F8-D1284901BB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66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F012B1-FF25-4CD1-80E6-0D46778F8E8D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E00959-8E34-4990-9DF7-0C394DCBDF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2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78888E-A57B-46A3-BB72-34338242E18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85775" y="733425"/>
            <a:ext cx="6505575" cy="36591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New York City via Google Maps</a:t>
            </a:r>
          </a:p>
        </p:txBody>
      </p:sp>
    </p:spTree>
    <p:extLst>
      <p:ext uri="{BB962C8B-B14F-4D97-AF65-F5344CB8AC3E}">
        <p14:creationId xmlns:p14="http://schemas.microsoft.com/office/powerpoint/2010/main" val="878819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73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3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71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51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08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73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56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63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2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3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4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6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1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49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8300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Alliance for Water Efficiency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06/08/2017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Pres/CEO 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4ADADB-BD70-4468-B809-19CCBF9B9B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4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B3BE7D-013B-4F8D-855B-FEEEF7D2D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" y="6326223"/>
            <a:ext cx="950824" cy="46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4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45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5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7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29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11900"/>
            <a:ext cx="2743200" cy="518903"/>
          </a:xfrm>
        </p:spPr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5ECC2-2FBC-48AB-BB9C-96442A417F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" y="6358426"/>
            <a:ext cx="869355" cy="4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9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3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0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8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3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021AF-E3A1-4F86-9A91-D8AC4F7700E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30DAA-9A36-4781-AAE3-4FC2BCAF5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5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ianceforwaterefficiency.org/resources/topic/cte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youtube.com/watch?v=8LtXZ3-NdS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bill@a4we.org?subject=TWDB%20MWCPT%20Question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hyperlink" Target="mailto:merbeznik58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24800" y="76200"/>
            <a:ext cx="27432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algn="l">
              <a:defRPr/>
            </a:pPr>
            <a:r>
              <a:rPr lang="en-US" sz="4200" b="1" dirty="0">
                <a:solidFill>
                  <a:srgbClr val="005A89"/>
                </a:solidFill>
              </a:rPr>
              <a:t>AWE Cooling Technology Study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2816" b="25993"/>
          <a:stretch/>
        </p:blipFill>
        <p:spPr>
          <a:xfrm>
            <a:off x="-1" y="363794"/>
            <a:ext cx="12192000" cy="4041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116" y="4189408"/>
            <a:ext cx="14551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Imagery @2019 Google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22" y="5040578"/>
            <a:ext cx="2551176" cy="12496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FCC43F-1D7C-4C6E-8D79-AA88DB507E68}"/>
              </a:ext>
            </a:extLst>
          </p:cNvPr>
          <p:cNvSpPr txBox="1">
            <a:spLocks/>
          </p:cNvSpPr>
          <p:nvPr/>
        </p:nvSpPr>
        <p:spPr>
          <a:xfrm>
            <a:off x="-1" y="4872992"/>
            <a:ext cx="8181354" cy="117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200" b="1">
                <a:solidFill>
                  <a:srgbClr val="005A89"/>
                </a:solidFill>
              </a:rPr>
              <a:t>AWE Cooling Technology Study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4DFA1-572E-40C9-BA71-873FB97D6FDA}"/>
              </a:ext>
            </a:extLst>
          </p:cNvPr>
          <p:cNvSpPr txBox="1"/>
          <p:nvPr/>
        </p:nvSpPr>
        <p:spPr>
          <a:xfrm>
            <a:off x="0" y="6191794"/>
            <a:ext cx="1524000" cy="666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29EFC-D72B-4C72-8074-233AD00BC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" t="9542"/>
          <a:stretch/>
        </p:blipFill>
        <p:spPr>
          <a:xfrm>
            <a:off x="0" y="0"/>
            <a:ext cx="1417195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856B7-4D61-4CA5-AF0D-CBEEFDC44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" t="9762" b="983"/>
          <a:stretch/>
        </p:blipFill>
        <p:spPr>
          <a:xfrm>
            <a:off x="0" y="0"/>
            <a:ext cx="13886347" cy="67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446E9-C436-407D-B534-9647FC19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" t="9628"/>
          <a:stretch/>
        </p:blipFill>
        <p:spPr>
          <a:xfrm>
            <a:off x="-1" y="0"/>
            <a:ext cx="14174393" cy="69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9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Water Quality Helper</a:t>
            </a:r>
            <a:endParaRPr lang="en-US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2A1CC2-E8E1-4653-BFA2-F2A620758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4" r="19857" b="17085"/>
          <a:stretch/>
        </p:blipFill>
        <p:spPr>
          <a:xfrm>
            <a:off x="1106951" y="1263386"/>
            <a:ext cx="10831538" cy="5359205"/>
          </a:xfrm>
          <a:prstGeom prst="rect">
            <a:avLst/>
          </a:prstGeom>
          <a:effectLst>
            <a:outerShdw blurRad="101600" sx="101000" sy="101000" algn="ctr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01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How Do I Get a Copy of CTEM???</a:t>
            </a:r>
            <a:endParaRPr lang="en-US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79998" y="1456560"/>
            <a:ext cx="11194080" cy="530518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Available </a:t>
            </a:r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</a:rPr>
              <a:t>free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for AWE Members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Visit: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https://www.allianceforwaterefficiency.org/resources/topic/ctem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Webinar held April 14, 2021</a:t>
            </a:r>
          </a:p>
          <a:p>
            <a:pPr marL="51911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https://www.youtube.com/watch?v=8LtXZ3-NdSc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519113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38C9BE15-6C4C-4212-A28A-B2DB06DD56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03" t="6663" r="19124" b="10424"/>
          <a:stretch/>
        </p:blipFill>
        <p:spPr>
          <a:xfrm>
            <a:off x="6863601" y="2825547"/>
            <a:ext cx="5007888" cy="370084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4112D7-937C-42CA-B0CA-396927D2C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149" y="3709457"/>
            <a:ext cx="4926851" cy="277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3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Alternative Cooling Technology</a:t>
            </a:r>
            <a:endParaRPr lang="en-US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79999" y="1456560"/>
            <a:ext cx="7511949" cy="530518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Adiabatic Cooling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Salt-Based Ion Exchange Systems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Water Recapture Systems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CD3EF-B3B9-45D7-9F5A-436DFB5C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613" y="3369538"/>
            <a:ext cx="4926339" cy="3156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1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Alternative Cooling Technology - Resources</a:t>
            </a:r>
            <a:endParaRPr lang="en-US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79999" y="1456560"/>
            <a:ext cx="11307201" cy="530518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Report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Market Penetration Model - to assess the uptake of alternative cooling technologies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ComED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commissioned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2932F-FF90-4ACC-95EA-EB9F95038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" t="18728" r="1418" b="20224"/>
          <a:stretch/>
        </p:blipFill>
        <p:spPr>
          <a:xfrm>
            <a:off x="2181726" y="3527071"/>
            <a:ext cx="9148144" cy="3087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66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Next Steps</a:t>
            </a:r>
            <a:endParaRPr lang="en-US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61145" y="1574276"/>
            <a:ext cx="7727178" cy="4952118"/>
          </a:xfrm>
        </p:spPr>
        <p:txBody>
          <a:bodyPr>
            <a:normAutofit fontScale="70000" lnSpcReduction="20000"/>
          </a:bodyPr>
          <a:lstStyle/>
          <a:p>
            <a:pPr marL="395288" indent="-395288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Moving Forward with the Final Deliverables, to be released by Spring of 2022: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en-US" sz="3300" dirty="0">
              <a:solidFill>
                <a:schemeClr val="accent1">
                  <a:lumMod val="50000"/>
                </a:schemeClr>
              </a:solidFill>
            </a:endParaRP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A Final Report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"How To" guide on setting up a cooling tower water efficiency program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Summary of cooling tower water efficiency strategies and how to select what is optimal for a given service area based on water quality and climate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Cooling tower audit assessment form (tool for assessing individual cooling towers)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Email templates to connect with different people in the industry for outreach and follow up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A return-on-investment calculator to evaluate efficiency improvements for individual towers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06823-A2FC-421C-B389-D3BC8304D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75" t="11621" r="23624" b="14128"/>
          <a:stretch/>
        </p:blipFill>
        <p:spPr>
          <a:xfrm>
            <a:off x="8400936" y="2693825"/>
            <a:ext cx="3542127" cy="38325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10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719" y="1685675"/>
            <a:ext cx="10515600" cy="285273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C7C7A-1C39-4977-8B49-CC8D4B32CD56}"/>
              </a:ext>
            </a:extLst>
          </p:cNvPr>
          <p:cNvSpPr txBox="1"/>
          <p:nvPr/>
        </p:nvSpPr>
        <p:spPr>
          <a:xfrm>
            <a:off x="646273" y="4423859"/>
            <a:ext cx="51019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Brad Spilka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Program Planner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Alliance for Water Efficiency</a:t>
            </a:r>
          </a:p>
          <a:p>
            <a:r>
              <a:rPr lang="en-US" sz="2400" dirty="0">
                <a:hlinkClick r:id="rId2"/>
              </a:rPr>
              <a:t>brad@a4we.org</a:t>
            </a:r>
            <a:endParaRPr lang="en-US" sz="2400" dirty="0"/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773-360-5100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18719" y="4410820"/>
            <a:ext cx="10754561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04" y="4902477"/>
            <a:ext cx="2551176" cy="1249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4CAF0-79A1-40D2-8AA6-4DAE7AA9B3BD}"/>
              </a:ext>
            </a:extLst>
          </p:cNvPr>
          <p:cNvSpPr txBox="1"/>
          <p:nvPr/>
        </p:nvSpPr>
        <p:spPr>
          <a:xfrm>
            <a:off x="4474067" y="4422515"/>
            <a:ext cx="51019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Maureen Erbeznik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Principal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Maureen Erbeznik and Associates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merbeznik58@gmail.com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B9A20-E325-4DE2-9101-DCD310F15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49" t="21447" r="42930" b="6168"/>
          <a:stretch/>
        </p:blipFill>
        <p:spPr>
          <a:xfrm>
            <a:off x="9028324" y="1066198"/>
            <a:ext cx="2444956" cy="316258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467D9C3-EC3E-4C72-BC09-AF5CE44DB15C}"/>
              </a:ext>
            </a:extLst>
          </p:cNvPr>
          <p:cNvSpPr txBox="1">
            <a:spLocks/>
          </p:cNvSpPr>
          <p:nvPr/>
        </p:nvSpPr>
        <p:spPr bwMode="auto">
          <a:xfrm>
            <a:off x="10757" y="-220277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sz="3400" dirty="0"/>
              <a:t>   Stay Connected to Access Cooling Technology Resources!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CA010-A327-4A24-8D78-4734EEF7D4FC}"/>
              </a:ext>
            </a:extLst>
          </p:cNvPr>
          <p:cNvSpPr txBox="1"/>
          <p:nvPr/>
        </p:nvSpPr>
        <p:spPr>
          <a:xfrm>
            <a:off x="718718" y="1066197"/>
            <a:ext cx="7274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356693"/>
                </a:solidFill>
              </a:rPr>
              <a:t>As previously mentioned many of these informative cooling tower project deliverables are still to be released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356693"/>
                </a:solidFill>
              </a:rPr>
              <a:t>If you are interested here are some ways to stay up to date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356693"/>
                </a:solidFill>
              </a:rPr>
              <a:t>Join AWE!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356693"/>
                </a:solidFill>
              </a:rPr>
              <a:t>Check our website, emails, and social media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356693"/>
                </a:solidFill>
              </a:rPr>
              <a:t>Directly email me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83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128" y="1681102"/>
            <a:ext cx="6142191" cy="48344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Our mission is to promote an efficient and sustainable water future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Over 530+ member organizations in 200 watersheds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delivering water to 50 million water users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55908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sz="3000" dirty="0"/>
              <a:t>     </a:t>
            </a:r>
            <a:r>
              <a:rPr lang="en-US" sz="4000" dirty="0"/>
              <a:t>AWE: A Voice for Water Efficiency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17968" b="20329"/>
          <a:stretch/>
        </p:blipFill>
        <p:spPr>
          <a:xfrm>
            <a:off x="6346319" y="1365000"/>
            <a:ext cx="5550713" cy="51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8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958" y="1382502"/>
            <a:ext cx="7897654" cy="53698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Key component of cooling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For example: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Cooling towers recirculate water to remove heat from air conditioning equipment in buildings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Heat is rejected from the building via evaporation into the atmosphere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Also used for cooling related to various industrial processes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155908"/>
            <a:ext cx="12192001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sz="3000" dirty="0"/>
              <a:t>    </a:t>
            </a:r>
            <a:r>
              <a:rPr lang="en-US" sz="4000" dirty="0"/>
              <a:t>What is a Cooling Tower?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0566" y="1680844"/>
            <a:ext cx="1318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/>
                </a:solidFill>
              </a:rPr>
              <a:t>Imagery @2019 Google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2823" t="59268" r="13306" b="7679"/>
          <a:stretch/>
        </p:blipFill>
        <p:spPr>
          <a:xfrm>
            <a:off x="8725934" y="1230366"/>
            <a:ext cx="3131158" cy="23483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22086" y="3578734"/>
            <a:ext cx="231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Image: U.S. Department of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22086" y="3850201"/>
            <a:ext cx="1318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</a:rPr>
              <a:t>Imagery @2019 Google</a:t>
            </a:r>
          </a:p>
        </p:txBody>
      </p:sp>
      <p:pic>
        <p:nvPicPr>
          <p:cNvPr id="11" name="Picture 2" descr="Cooling, System, Air Conditioner, Technology, Roof">
            <a:extLst>
              <a:ext uri="{FF2B5EF4-FFF2-40B4-BE49-F238E27FC236}">
                <a16:creationId xmlns:a16="http://schemas.microsoft.com/office/drawing/2014/main" id="{91D55DD8-6C53-4B5C-8EEF-9F076CC94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9984" y="3602602"/>
            <a:ext cx="3263058" cy="3156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1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289" y="1452043"/>
            <a:ext cx="6825937" cy="48344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</a:rPr>
              <a:t>Examples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Office Buildings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Large Multifamily Buildings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Schools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Hospitals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Resorts and Large Hotels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Data Centers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Airports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Industrial and Manufacturing Facilities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155908"/>
            <a:ext cx="12192001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sz="3000"/>
              <a:t>   </a:t>
            </a:r>
            <a:r>
              <a:rPr lang="en-US" sz="4000"/>
              <a:t>Where are Cooling Towers Used?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0F236-E61F-48FB-B979-6F3CC3C0E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10" t="25620" r="28387" b="4256"/>
          <a:stretch/>
        </p:blipFill>
        <p:spPr>
          <a:xfrm>
            <a:off x="7707610" y="1747008"/>
            <a:ext cx="4231101" cy="4539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78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Why is this Project Important?</a:t>
            </a:r>
            <a:endParaRPr lang="en-US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79999" y="1456560"/>
            <a:ext cx="10105503" cy="53051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Cooling towers are unfamiliar to most people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Difficult to understand the scope of cooling towers in a water provider service area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How many?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Cooling load?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Water use?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Where are they located?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Difficult to design effective water efficiency programs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Lack of resources and tools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 lot of opportunity for water savings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8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382000" cy="483448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</a:rPr>
              <a:t>Research Team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Pacific Northwest National Laboratory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</a:rPr>
              <a:t>Project Managers and Advisors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Maureen Erbeznik &amp; Associates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Alliance for Water Efficiency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Project Advisory Committee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Funders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H.W. Hoffman &amp; Associates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" y="155908"/>
            <a:ext cx="12192001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sz="3000" dirty="0"/>
              <a:t> </a:t>
            </a:r>
            <a:r>
              <a:rPr lang="en-US" sz="4000" dirty="0"/>
              <a:t>   Project Team</a:t>
            </a:r>
          </a:p>
        </p:txBody>
      </p:sp>
      <p:pic>
        <p:nvPicPr>
          <p:cNvPr id="2052" name="Picture 4" descr="https://upload.wikimedia.org/wikipedia/en/thumb/1/17/Pacific_Northwest_National_Laboratory_logo.svg/1200px-Pacific_Northwest_National_Laboratory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89" y="2254765"/>
            <a:ext cx="469652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13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598" y="189663"/>
            <a:ext cx="11223812" cy="776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Metropolitan Water District of Southern California, California,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Southern Nevada Water Authority, Nevada,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San Antonio Water System, Texas,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California Water Service, California,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City of Guelph, Ontario, Canada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Denver Water, Colorado,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Austin Water, Texas,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City of Dallas, Texas,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City of Tucson, Arizona,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City of Santa Fe, New Mexico,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Santa Clara Valley Water District, California,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City of Calgary, Alberta, Canada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East Bay Municipal Utility District, California,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SCV Water, California,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Western Municipal Water District, California,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Municipal Water District of Orange County, California,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Los Angeles Department of Water and Power, California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Commonwealth Edison, Illinois, United States</a:t>
            </a: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endParaRPr lang="en-US" sz="1833" dirty="0">
              <a:solidFill>
                <a:schemeClr val="accent1">
                  <a:lumMod val="50000"/>
                </a:schemeClr>
              </a:solidFill>
            </a:endParaRPr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endParaRPr lang="en-US" sz="1833" dirty="0"/>
          </a:p>
          <a:p>
            <a:pPr marL="380985" indent="-380985">
              <a:spcAft>
                <a:spcPts val="500"/>
              </a:spcAft>
              <a:buFont typeface="+mj-lt"/>
              <a:buAutoNum type="arabicPeriod"/>
            </a:pPr>
            <a:endParaRPr lang="en-US" sz="1833" dirty="0"/>
          </a:p>
        </p:txBody>
      </p:sp>
      <p:pic>
        <p:nvPicPr>
          <p:cNvPr id="34" name="Picture 14" descr="Related image">
            <a:extLst>
              <a:ext uri="{FF2B5EF4-FFF2-40B4-BE49-F238E27FC236}">
                <a16:creationId xmlns:a16="http://schemas.microsoft.com/office/drawing/2014/main" id="{E12743C9-48A2-4631-8406-54FD45A6F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13622" r="13605" b="13595"/>
          <a:stretch/>
        </p:blipFill>
        <p:spPr bwMode="auto">
          <a:xfrm>
            <a:off x="9201822" y="2901363"/>
            <a:ext cx="1016473" cy="10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elated image">
            <a:extLst>
              <a:ext uri="{FF2B5EF4-FFF2-40B4-BE49-F238E27FC236}">
                <a16:creationId xmlns:a16="http://schemas.microsoft.com/office/drawing/2014/main" id="{E55E42ED-2AD6-4CD5-A8B2-71EBA02D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188" y="809063"/>
            <a:ext cx="1424212" cy="9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6" descr="Image result for southern nevada water authority">
            <a:extLst>
              <a:ext uri="{FF2B5EF4-FFF2-40B4-BE49-F238E27FC236}">
                <a16:creationId xmlns:a16="http://schemas.microsoft.com/office/drawing/2014/main" id="{3AB6A319-6277-43ED-9928-D9EFECE6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13" y="784437"/>
            <a:ext cx="1191485" cy="107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7" descr="Image result for metropolitan water district of southern california">
            <a:extLst>
              <a:ext uri="{FF2B5EF4-FFF2-40B4-BE49-F238E27FC236}">
                <a16:creationId xmlns:a16="http://schemas.microsoft.com/office/drawing/2014/main" id="{1CC3C376-4459-4311-B5F7-89089D1C4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711" y="786563"/>
            <a:ext cx="959930" cy="9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denver water">
            <a:extLst>
              <a:ext uri="{FF2B5EF4-FFF2-40B4-BE49-F238E27FC236}">
                <a16:creationId xmlns:a16="http://schemas.microsoft.com/office/drawing/2014/main" id="{FA51BDBB-A982-4D81-A0F9-E4473506A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399" y="809064"/>
            <a:ext cx="989863" cy="99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Image result for city of tucson water">
            <a:extLst>
              <a:ext uri="{FF2B5EF4-FFF2-40B4-BE49-F238E27FC236}">
                <a16:creationId xmlns:a16="http://schemas.microsoft.com/office/drawing/2014/main" id="{50C7CB59-4D92-4613-BBB0-FF08ECD47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2" t="32386" r="16761" b="35121"/>
          <a:stretch/>
        </p:blipFill>
        <p:spPr bwMode="auto">
          <a:xfrm>
            <a:off x="10386178" y="3034157"/>
            <a:ext cx="1527370" cy="7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 descr="Image result for city of calgary water services">
            <a:extLst>
              <a:ext uri="{FF2B5EF4-FFF2-40B4-BE49-F238E27FC236}">
                <a16:creationId xmlns:a16="http://schemas.microsoft.com/office/drawing/2014/main" id="{0FD2D6F8-33DE-49E9-92D5-3B3367F5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93" y="4070117"/>
            <a:ext cx="1377995" cy="68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pbs.twimg.com/profile_images/766739831732830208/P-04vlWd_400x400.jpg">
            <a:extLst>
              <a:ext uri="{FF2B5EF4-FFF2-40B4-BE49-F238E27FC236}">
                <a16:creationId xmlns:a16="http://schemas.microsoft.com/office/drawing/2014/main" id="{24E055B2-0381-46FD-9DD3-1C09C441A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11822" r="3508" b="10317"/>
          <a:stretch/>
        </p:blipFill>
        <p:spPr bwMode="auto">
          <a:xfrm>
            <a:off x="11024101" y="3966806"/>
            <a:ext cx="994306" cy="85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Image result for city of guelph">
            <a:extLst>
              <a:ext uri="{FF2B5EF4-FFF2-40B4-BE49-F238E27FC236}">
                <a16:creationId xmlns:a16="http://schemas.microsoft.com/office/drawing/2014/main" id="{2F2FE8D3-5DE6-490A-A53A-0A846701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45" y="1937530"/>
            <a:ext cx="2009026" cy="70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western municipal water district logo">
            <a:extLst>
              <a:ext uri="{FF2B5EF4-FFF2-40B4-BE49-F238E27FC236}">
                <a16:creationId xmlns:a16="http://schemas.microsoft.com/office/drawing/2014/main" id="{B1E945FD-6348-40E4-B3F7-27F576D5B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" b="42330"/>
          <a:stretch/>
        </p:blipFill>
        <p:spPr bwMode="auto">
          <a:xfrm>
            <a:off x="7802540" y="4264260"/>
            <a:ext cx="1330500" cy="7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Image result for scv water logo">
            <a:extLst>
              <a:ext uri="{FF2B5EF4-FFF2-40B4-BE49-F238E27FC236}">
                <a16:creationId xmlns:a16="http://schemas.microsoft.com/office/drawing/2014/main" id="{FC1532F7-D506-48EC-BD17-280389F0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089" y="1986480"/>
            <a:ext cx="1340318" cy="90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DWUQuestionAccess.jpg">
            <a:extLst>
              <a:ext uri="{FF2B5EF4-FFF2-40B4-BE49-F238E27FC236}">
                <a16:creationId xmlns:a16="http://schemas.microsoft.com/office/drawing/2014/main" id="{F0288D40-BB87-4CFE-8054-7B72D3B7B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6"/>
          <a:stretch/>
        </p:blipFill>
        <p:spPr bwMode="auto">
          <a:xfrm>
            <a:off x="7553002" y="3084563"/>
            <a:ext cx="164785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Image result for california american water">
            <a:extLst>
              <a:ext uri="{FF2B5EF4-FFF2-40B4-BE49-F238E27FC236}">
                <a16:creationId xmlns:a16="http://schemas.microsoft.com/office/drawing/2014/main" id="{ACC4B588-ED09-4F7E-AEA5-E684EA5E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07" y="1793014"/>
            <a:ext cx="1709766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omEd to Host Recycling Event in Western Suburbs to Help Customers ...">
            <a:extLst>
              <a:ext uri="{FF2B5EF4-FFF2-40B4-BE49-F238E27FC236}">
                <a16:creationId xmlns:a16="http://schemas.microsoft.com/office/drawing/2014/main" id="{1CBA43ED-B03D-477C-AF5D-4824FB3AA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/>
          <a:stretch/>
        </p:blipFill>
        <p:spPr bwMode="auto">
          <a:xfrm>
            <a:off x="9344946" y="4932798"/>
            <a:ext cx="175169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LADWP News">
            <a:extLst>
              <a:ext uri="{FF2B5EF4-FFF2-40B4-BE49-F238E27FC236}">
                <a16:creationId xmlns:a16="http://schemas.microsoft.com/office/drawing/2014/main" id="{350E8E58-5DA0-4552-AC91-369C7693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98" y="5725428"/>
            <a:ext cx="2312604" cy="68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093F6FF-C9A5-4557-82B0-9DCFB9737C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24" y="2569058"/>
            <a:ext cx="1333563" cy="481678"/>
          </a:xfrm>
          <a:prstGeom prst="rect">
            <a:avLst/>
          </a:prstGeom>
        </p:spPr>
      </p:pic>
      <p:pic>
        <p:nvPicPr>
          <p:cNvPr id="50" name="Picture 10" descr="City of Santa Fe">
            <a:extLst>
              <a:ext uri="{FF2B5EF4-FFF2-40B4-BE49-F238E27FC236}">
                <a16:creationId xmlns:a16="http://schemas.microsoft.com/office/drawing/2014/main" id="{22B7D088-0CEB-4684-9269-3F9CCC5EE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31"/>
          <a:stretch/>
        </p:blipFill>
        <p:spPr bwMode="auto">
          <a:xfrm>
            <a:off x="6759163" y="2532244"/>
            <a:ext cx="1007500" cy="10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WDOC">
            <a:extLst>
              <a:ext uri="{FF2B5EF4-FFF2-40B4-BE49-F238E27FC236}">
                <a16:creationId xmlns:a16="http://schemas.microsoft.com/office/drawing/2014/main" id="{D36BBFB7-0A2E-43A7-903F-584888BB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13" y="5486400"/>
            <a:ext cx="115724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Five Main Objectives</a:t>
            </a:r>
            <a:endParaRPr lang="en-US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79999" y="1456560"/>
            <a:ext cx="10105503" cy="5305187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Develop best practices for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identifying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water-cooled facilities in urban areas.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Develop best practices for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estimating consumptive and non-consumptive water demands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for cooling.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Determine the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conservation potential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improvements to traditional cooling technologies such as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cooling towers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Determine the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conservation potential of alternative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cooling technologies.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Develop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practical guides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incorporating study results, to increase the effectiveness of cooling water use efficiency incentive and outreach programs.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2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56560"/>
            <a:ext cx="8091948" cy="4834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5740"/>
            <a:ext cx="12192000" cy="10058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r>
              <a:rPr lang="en-US" dirty="0"/>
              <a:t>   </a:t>
            </a:r>
            <a:r>
              <a:rPr lang="en-US" sz="4000" dirty="0"/>
              <a:t>Project Resources</a:t>
            </a:r>
            <a:endParaRPr lang="en-US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79999" y="1456560"/>
            <a:ext cx="7511949" cy="530518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Cooling Tower Estimating Model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Water Quality Helper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Alternative Cooling Technology Report and Market Model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Forthcoming Program Design and Outreach Materials 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BB7DB0-9FE5-4D84-91E3-B4B6917F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99" y="1740200"/>
            <a:ext cx="3200401" cy="4267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40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6632</TotalTime>
  <Words>912</Words>
  <Application>Microsoft Office PowerPoint</Application>
  <PresentationFormat>Widescreen</PresentationFormat>
  <Paragraphs>179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AWE Cooling Technology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Christiansen</dc:creator>
  <cp:lastModifiedBy>Brad Spilka</cp:lastModifiedBy>
  <cp:revision>317</cp:revision>
  <cp:lastPrinted>2019-02-14T16:08:22Z</cp:lastPrinted>
  <dcterms:created xsi:type="dcterms:W3CDTF">2019-02-08T15:55:12Z</dcterms:created>
  <dcterms:modified xsi:type="dcterms:W3CDTF">2022-02-14T19:49:03Z</dcterms:modified>
</cp:coreProperties>
</file>