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  <p:sldMasterId id="2147483689" r:id="rId5"/>
  </p:sldMasterIdLst>
  <p:notesMasterIdLst>
    <p:notesMasterId r:id="rId40"/>
  </p:notesMasterIdLst>
  <p:sldIdLst>
    <p:sldId id="1304" r:id="rId6"/>
    <p:sldId id="1299" r:id="rId7"/>
    <p:sldId id="1283" r:id="rId8"/>
    <p:sldId id="1293" r:id="rId9"/>
    <p:sldId id="1288" r:id="rId10"/>
    <p:sldId id="1285" r:id="rId11"/>
    <p:sldId id="1286" r:id="rId12"/>
    <p:sldId id="1284" r:id="rId13"/>
    <p:sldId id="1290" r:id="rId14"/>
    <p:sldId id="1292" r:id="rId15"/>
    <p:sldId id="1291" r:id="rId16"/>
    <p:sldId id="1269" r:id="rId17"/>
    <p:sldId id="1307" r:id="rId18"/>
    <p:sldId id="565" r:id="rId19"/>
    <p:sldId id="638" r:id="rId20"/>
    <p:sldId id="644" r:id="rId21"/>
    <p:sldId id="646" r:id="rId22"/>
    <p:sldId id="650" r:id="rId23"/>
    <p:sldId id="647" r:id="rId24"/>
    <p:sldId id="648" r:id="rId25"/>
    <p:sldId id="649" r:id="rId26"/>
    <p:sldId id="566" r:id="rId27"/>
    <p:sldId id="1306" r:id="rId28"/>
    <p:sldId id="1301" r:id="rId29"/>
    <p:sldId id="1309" r:id="rId30"/>
    <p:sldId id="259" r:id="rId31"/>
    <p:sldId id="260" r:id="rId32"/>
    <p:sldId id="261" r:id="rId33"/>
    <p:sldId id="262" r:id="rId34"/>
    <p:sldId id="264" r:id="rId35"/>
    <p:sldId id="263" r:id="rId36"/>
    <p:sldId id="266" r:id="rId37"/>
    <p:sldId id="265" r:id="rId38"/>
    <p:sldId id="130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CharlesC\Desktop\texas%20water%202021%20research\Copy%20of%20FY%202011-2020%20data%20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esC\Desktop\texas%20water%202021%20research\Copy%20of%20FY%202011-2020%20data%20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rlesC\Desktop\texas%20water%202021%20research\Copy%20of%20FY%202011-2020%20data%20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267811862500245E-2"/>
          <c:y val="4.7961630695443645E-2"/>
          <c:w val="0.90340393891441539"/>
          <c:h val="0.726266734643781"/>
        </c:manualLayout>
      </c:layout>
      <c:lineChart>
        <c:grouping val="standard"/>
        <c:varyColors val="0"/>
        <c:ser>
          <c:idx val="0"/>
          <c:order val="0"/>
          <c:tx>
            <c:v>Rainfall</c:v>
          </c:tx>
          <c:spPr>
            <a:ln w="28575" cap="rnd">
              <a:solidFill>
                <a:srgbClr val="1CADE4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Sheet1!$B$17:$K$17</c:f>
              <c:strCache>
                <c:ptCount val="10"/>
                <c:pt idx="0">
                  <c:v>FY 11</c:v>
                </c:pt>
                <c:pt idx="1">
                  <c:v>FY 12</c:v>
                </c:pt>
                <c:pt idx="2">
                  <c:v>FY 13</c:v>
                </c:pt>
                <c:pt idx="3">
                  <c:v>FY 14</c:v>
                </c:pt>
                <c:pt idx="4">
                  <c:v>FY 15</c:v>
                </c:pt>
                <c:pt idx="5">
                  <c:v>FY 16</c:v>
                </c:pt>
                <c:pt idx="6">
                  <c:v>FY 17</c:v>
                </c:pt>
                <c:pt idx="7">
                  <c:v>FY 18</c:v>
                </c:pt>
                <c:pt idx="8">
                  <c:v>FY 19</c:v>
                </c:pt>
                <c:pt idx="9">
                  <c:v>FY 20</c:v>
                </c:pt>
              </c:strCache>
            </c:strRef>
          </c:cat>
          <c:val>
            <c:numRef>
              <c:f>Sheet1!$B$21:$K$21</c:f>
              <c:numCache>
                <c:formatCode>General</c:formatCode>
                <c:ptCount val="10"/>
                <c:pt idx="0">
                  <c:v>11.2</c:v>
                </c:pt>
                <c:pt idx="1">
                  <c:v>41.739999999999995</c:v>
                </c:pt>
                <c:pt idx="2">
                  <c:v>24.869999999999997</c:v>
                </c:pt>
                <c:pt idx="3">
                  <c:v>44.269999999999989</c:v>
                </c:pt>
                <c:pt idx="4">
                  <c:v>50.07</c:v>
                </c:pt>
                <c:pt idx="5">
                  <c:v>51.609999999999992</c:v>
                </c:pt>
                <c:pt idx="6">
                  <c:v>34.35</c:v>
                </c:pt>
                <c:pt idx="7">
                  <c:v>31.4</c:v>
                </c:pt>
                <c:pt idx="8">
                  <c:v>41.49</c:v>
                </c:pt>
                <c:pt idx="9">
                  <c:v>34.35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26-4252-BDD9-52F720736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775032"/>
        <c:axId val="215773856"/>
      </c:lineChart>
      <c:lineChart>
        <c:grouping val="standard"/>
        <c:varyColors val="0"/>
        <c:ser>
          <c:idx val="1"/>
          <c:order val="1"/>
          <c:tx>
            <c:v>Applications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Sheet1!$B$19:$K$19</c:f>
              <c:numCache>
                <c:formatCode>General</c:formatCode>
                <c:ptCount val="10"/>
                <c:pt idx="0">
                  <c:v>485</c:v>
                </c:pt>
                <c:pt idx="1">
                  <c:v>502</c:v>
                </c:pt>
                <c:pt idx="2">
                  <c:v>469</c:v>
                </c:pt>
                <c:pt idx="3">
                  <c:v>552</c:v>
                </c:pt>
                <c:pt idx="4">
                  <c:v>504</c:v>
                </c:pt>
                <c:pt idx="5">
                  <c:v>350</c:v>
                </c:pt>
                <c:pt idx="6">
                  <c:v>267</c:v>
                </c:pt>
                <c:pt idx="7">
                  <c:v>186</c:v>
                </c:pt>
                <c:pt idx="8">
                  <c:v>176</c:v>
                </c:pt>
                <c:pt idx="9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26-4252-BDD9-52F720736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457471"/>
        <c:axId val="723851231"/>
      </c:lineChart>
      <c:dateAx>
        <c:axId val="21577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73856"/>
        <c:crosses val="autoZero"/>
        <c:auto val="0"/>
        <c:lblOffset val="100"/>
        <c:baseTimeUnit val="months"/>
      </c:dateAx>
      <c:valAx>
        <c:axId val="21577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75032"/>
        <c:crosses val="autoZero"/>
        <c:crossBetween val="between"/>
      </c:valAx>
      <c:valAx>
        <c:axId val="723851231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457471"/>
        <c:crosses val="max"/>
        <c:crossBetween val="between"/>
      </c:valAx>
      <c:catAx>
        <c:axId val="496457471"/>
        <c:scaling>
          <c:orientation val="minMax"/>
        </c:scaling>
        <c:delete val="1"/>
        <c:axPos val="b"/>
        <c:majorTickMark val="none"/>
        <c:minorTickMark val="none"/>
        <c:tickLblPos val="nextTo"/>
        <c:crossAx val="7238512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Marketing Expenditures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Sheet1!$B$17:$K$17</c:f>
              <c:strCache>
                <c:ptCount val="10"/>
                <c:pt idx="0">
                  <c:v>FY 11</c:v>
                </c:pt>
                <c:pt idx="1">
                  <c:v>FY 12</c:v>
                </c:pt>
                <c:pt idx="2">
                  <c:v>FY 13</c:v>
                </c:pt>
                <c:pt idx="3">
                  <c:v>FY 14</c:v>
                </c:pt>
                <c:pt idx="4">
                  <c:v>FY 15</c:v>
                </c:pt>
                <c:pt idx="5">
                  <c:v>FY 16</c:v>
                </c:pt>
                <c:pt idx="6">
                  <c:v>FY 17</c:v>
                </c:pt>
                <c:pt idx="7">
                  <c:v>FY 18</c:v>
                </c:pt>
                <c:pt idx="8">
                  <c:v>FY 19</c:v>
                </c:pt>
                <c:pt idx="9">
                  <c:v>FY 20</c:v>
                </c:pt>
              </c:strCache>
            </c:strRef>
          </c:cat>
          <c:val>
            <c:numRef>
              <c:f>Sheet1!$B$18:$K$18</c:f>
              <c:numCache>
                <c:formatCode>"$"#,##0.00_);[Red]\("$"#,##0.00\)</c:formatCode>
                <c:ptCount val="10"/>
                <c:pt idx="0">
                  <c:v>941106.32</c:v>
                </c:pt>
                <c:pt idx="1">
                  <c:v>645139.26</c:v>
                </c:pt>
                <c:pt idx="2">
                  <c:v>1221899.19</c:v>
                </c:pt>
                <c:pt idx="3">
                  <c:v>1337741.5</c:v>
                </c:pt>
                <c:pt idx="4">
                  <c:v>819399.26</c:v>
                </c:pt>
                <c:pt idx="5">
                  <c:v>1430868.72</c:v>
                </c:pt>
                <c:pt idx="6">
                  <c:v>646812.15</c:v>
                </c:pt>
                <c:pt idx="7">
                  <c:v>649540.26</c:v>
                </c:pt>
                <c:pt idx="8">
                  <c:v>744988.08</c:v>
                </c:pt>
                <c:pt idx="9">
                  <c:v>666659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C4-4119-8554-75FC809A7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775032"/>
        <c:axId val="215773856"/>
      </c:lineChart>
      <c:lineChart>
        <c:grouping val="standard"/>
        <c:varyColors val="0"/>
        <c:ser>
          <c:idx val="1"/>
          <c:order val="1"/>
          <c:tx>
            <c:v>Applications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Sheet1!$B$19:$K$19</c:f>
              <c:numCache>
                <c:formatCode>General</c:formatCode>
                <c:ptCount val="10"/>
                <c:pt idx="0">
                  <c:v>485</c:v>
                </c:pt>
                <c:pt idx="1">
                  <c:v>502</c:v>
                </c:pt>
                <c:pt idx="2">
                  <c:v>469</c:v>
                </c:pt>
                <c:pt idx="3">
                  <c:v>552</c:v>
                </c:pt>
                <c:pt idx="4">
                  <c:v>504</c:v>
                </c:pt>
                <c:pt idx="5">
                  <c:v>350</c:v>
                </c:pt>
                <c:pt idx="6">
                  <c:v>267</c:v>
                </c:pt>
                <c:pt idx="7">
                  <c:v>186</c:v>
                </c:pt>
                <c:pt idx="8">
                  <c:v>176</c:v>
                </c:pt>
                <c:pt idx="9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C4-4119-8554-75FC809A7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457471"/>
        <c:axId val="723851231"/>
      </c:lineChart>
      <c:dateAx>
        <c:axId val="21577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73856"/>
        <c:crosses val="autoZero"/>
        <c:auto val="0"/>
        <c:lblOffset val="100"/>
        <c:baseTimeUnit val="months"/>
      </c:dateAx>
      <c:valAx>
        <c:axId val="21577385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75032"/>
        <c:crosses val="autoZero"/>
        <c:crossBetween val="between"/>
      </c:valAx>
      <c:valAx>
        <c:axId val="723851231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457471"/>
        <c:crosses val="max"/>
        <c:crossBetween val="between"/>
      </c:valAx>
      <c:catAx>
        <c:axId val="496457471"/>
        <c:scaling>
          <c:orientation val="minMax"/>
        </c:scaling>
        <c:delete val="1"/>
        <c:axPos val="b"/>
        <c:majorTickMark val="none"/>
        <c:minorTickMark val="none"/>
        <c:tickLblPos val="nextTo"/>
        <c:crossAx val="7238512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267811862500245E-2"/>
          <c:y val="4.7961630695443645E-2"/>
          <c:w val="0.90340393891441539"/>
          <c:h val="0.726266734643781"/>
        </c:manualLayout>
      </c:layout>
      <c:lineChart>
        <c:grouping val="standard"/>
        <c:varyColors val="0"/>
        <c:ser>
          <c:idx val="0"/>
          <c:order val="0"/>
          <c:tx>
            <c:v>Lake Storage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Sheet1!$B$17:$K$17</c:f>
              <c:strCache>
                <c:ptCount val="10"/>
                <c:pt idx="0">
                  <c:v>FY 11</c:v>
                </c:pt>
                <c:pt idx="1">
                  <c:v>FY 12</c:v>
                </c:pt>
                <c:pt idx="2">
                  <c:v>FY 13</c:v>
                </c:pt>
                <c:pt idx="3">
                  <c:v>FY 14</c:v>
                </c:pt>
                <c:pt idx="4">
                  <c:v>FY 15</c:v>
                </c:pt>
                <c:pt idx="5">
                  <c:v>FY 16</c:v>
                </c:pt>
                <c:pt idx="6">
                  <c:v>FY 17</c:v>
                </c:pt>
                <c:pt idx="7">
                  <c:v>FY 18</c:v>
                </c:pt>
                <c:pt idx="8">
                  <c:v>FY 19</c:v>
                </c:pt>
                <c:pt idx="9">
                  <c:v>FY 20</c:v>
                </c:pt>
              </c:strCache>
            </c:strRef>
          </c:cat>
          <c:val>
            <c:numRef>
              <c:f>Sheet1!$B$20:$K$20</c:f>
              <c:numCache>
                <c:formatCode>#,##0</c:formatCode>
                <c:ptCount val="10"/>
                <c:pt idx="0">
                  <c:v>775000</c:v>
                </c:pt>
                <c:pt idx="1">
                  <c:v>886000</c:v>
                </c:pt>
                <c:pt idx="2">
                  <c:v>663000</c:v>
                </c:pt>
                <c:pt idx="3">
                  <c:v>703551</c:v>
                </c:pt>
                <c:pt idx="4">
                  <c:v>1470760</c:v>
                </c:pt>
                <c:pt idx="5">
                  <c:v>1952390</c:v>
                </c:pt>
                <c:pt idx="6">
                  <c:v>1754343</c:v>
                </c:pt>
                <c:pt idx="7">
                  <c:v>1448901</c:v>
                </c:pt>
                <c:pt idx="8">
                  <c:v>1795778</c:v>
                </c:pt>
                <c:pt idx="9">
                  <c:v>1592162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47-4718-8E10-2BC184256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775032"/>
        <c:axId val="215773856"/>
      </c:lineChart>
      <c:lineChart>
        <c:grouping val="standard"/>
        <c:varyColors val="0"/>
        <c:ser>
          <c:idx val="1"/>
          <c:order val="1"/>
          <c:tx>
            <c:v>Applications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Sheet1!$B$19:$K$19</c:f>
              <c:numCache>
                <c:formatCode>General</c:formatCode>
                <c:ptCount val="10"/>
                <c:pt idx="0">
                  <c:v>485</c:v>
                </c:pt>
                <c:pt idx="1">
                  <c:v>502</c:v>
                </c:pt>
                <c:pt idx="2">
                  <c:v>469</c:v>
                </c:pt>
                <c:pt idx="3">
                  <c:v>552</c:v>
                </c:pt>
                <c:pt idx="4">
                  <c:v>504</c:v>
                </c:pt>
                <c:pt idx="5">
                  <c:v>350</c:v>
                </c:pt>
                <c:pt idx="6">
                  <c:v>267</c:v>
                </c:pt>
                <c:pt idx="7">
                  <c:v>186</c:v>
                </c:pt>
                <c:pt idx="8">
                  <c:v>176</c:v>
                </c:pt>
                <c:pt idx="9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47-4718-8E10-2BC184256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457471"/>
        <c:axId val="723851231"/>
      </c:lineChart>
      <c:dateAx>
        <c:axId val="21577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73856"/>
        <c:crosses val="autoZero"/>
        <c:auto val="0"/>
        <c:lblOffset val="100"/>
        <c:baseTimeUnit val="months"/>
      </c:dateAx>
      <c:valAx>
        <c:axId val="21577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775032"/>
        <c:crosses val="autoZero"/>
        <c:crossBetween val="between"/>
      </c:valAx>
      <c:valAx>
        <c:axId val="723851231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457471"/>
        <c:crosses val="max"/>
        <c:crossBetween val="between"/>
      </c:valAx>
      <c:catAx>
        <c:axId val="496457471"/>
        <c:scaling>
          <c:orientation val="minMax"/>
        </c:scaling>
        <c:delete val="1"/>
        <c:axPos val="b"/>
        <c:majorTickMark val="none"/>
        <c:minorTickMark val="none"/>
        <c:tickLblPos val="nextTo"/>
        <c:crossAx val="7238512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3728F-7915-466E-A79B-F12DE595F8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0B68E-1C8C-4C59-B8CF-9423C420A160}">
      <dgm:prSet/>
      <dgm:spPr/>
      <dgm:t>
        <a:bodyPr/>
        <a:lstStyle/>
        <a:p>
          <a:r>
            <a:rPr lang="en-US" dirty="0"/>
            <a:t>Targeted Programs</a:t>
          </a:r>
        </a:p>
      </dgm:t>
    </dgm:pt>
    <dgm:pt modelId="{E8600272-372F-4993-853D-CEA13E9507D1}" type="parTrans" cxnId="{97316206-6A38-42C5-A229-F39D12F99F96}">
      <dgm:prSet/>
      <dgm:spPr/>
      <dgm:t>
        <a:bodyPr/>
        <a:lstStyle/>
        <a:p>
          <a:endParaRPr lang="en-US"/>
        </a:p>
      </dgm:t>
    </dgm:pt>
    <dgm:pt modelId="{F37BB0C0-8D54-4DC1-B6F6-4D40B5781EBB}" type="sibTrans" cxnId="{97316206-6A38-42C5-A229-F39D12F99F96}">
      <dgm:prSet/>
      <dgm:spPr/>
      <dgm:t>
        <a:bodyPr/>
        <a:lstStyle/>
        <a:p>
          <a:endParaRPr lang="en-US"/>
        </a:p>
      </dgm:t>
    </dgm:pt>
    <dgm:pt modelId="{EE6BAEBD-EC2A-4D49-AE6B-F0A7A56F2B88}">
      <dgm:prSet/>
      <dgm:spPr/>
      <dgm:t>
        <a:bodyPr/>
        <a:lstStyle/>
        <a:p>
          <a:r>
            <a:rPr lang="en-US" dirty="0"/>
            <a:t>Niche Programs</a:t>
          </a:r>
        </a:p>
      </dgm:t>
    </dgm:pt>
    <dgm:pt modelId="{4D75C83B-A763-4354-9E9D-A09B78DAB8DF}" type="parTrans" cxnId="{E3DA16B8-B912-4A9A-8218-F28A3EFD5A52}">
      <dgm:prSet/>
      <dgm:spPr/>
      <dgm:t>
        <a:bodyPr/>
        <a:lstStyle/>
        <a:p>
          <a:endParaRPr lang="en-US"/>
        </a:p>
      </dgm:t>
    </dgm:pt>
    <dgm:pt modelId="{476B6A69-341F-4A52-9542-8CB44640B182}" type="sibTrans" cxnId="{E3DA16B8-B912-4A9A-8218-F28A3EFD5A52}">
      <dgm:prSet/>
      <dgm:spPr/>
      <dgm:t>
        <a:bodyPr/>
        <a:lstStyle/>
        <a:p>
          <a:endParaRPr lang="en-US"/>
        </a:p>
      </dgm:t>
    </dgm:pt>
    <dgm:pt modelId="{A968ED22-2020-4870-919B-1D935D4B309A}">
      <dgm:prSet/>
      <dgm:spPr/>
      <dgm:t>
        <a:bodyPr/>
        <a:lstStyle/>
        <a:p>
          <a:r>
            <a:rPr lang="en-US" dirty="0" err="1"/>
            <a:t>Applications..Not</a:t>
          </a:r>
          <a:r>
            <a:rPr lang="en-US" dirty="0"/>
            <a:t> Completed?</a:t>
          </a:r>
        </a:p>
      </dgm:t>
    </dgm:pt>
    <dgm:pt modelId="{F5A11058-A2C2-4DE4-954E-A72BD749FA6F}" type="parTrans" cxnId="{48A5F210-C52E-47A9-891E-DAF31A4EB720}">
      <dgm:prSet/>
      <dgm:spPr/>
      <dgm:t>
        <a:bodyPr/>
        <a:lstStyle/>
        <a:p>
          <a:endParaRPr lang="en-US"/>
        </a:p>
      </dgm:t>
    </dgm:pt>
    <dgm:pt modelId="{47972DCE-28E6-4072-9C1D-216F771E363C}" type="sibTrans" cxnId="{48A5F210-C52E-47A9-891E-DAF31A4EB720}">
      <dgm:prSet/>
      <dgm:spPr/>
      <dgm:t>
        <a:bodyPr/>
        <a:lstStyle/>
        <a:p>
          <a:endParaRPr lang="en-US"/>
        </a:p>
      </dgm:t>
    </dgm:pt>
    <dgm:pt modelId="{EC4301EA-7AD0-4311-8240-4300E335DD62}">
      <dgm:prSet/>
      <dgm:spPr/>
      <dgm:t>
        <a:bodyPr/>
        <a:lstStyle/>
        <a:p>
          <a:r>
            <a:rPr lang="en-US" dirty="0" err="1"/>
            <a:t>Works..If</a:t>
          </a:r>
          <a:r>
            <a:rPr lang="en-US" dirty="0"/>
            <a:t> We Push to You</a:t>
          </a:r>
        </a:p>
      </dgm:t>
    </dgm:pt>
    <dgm:pt modelId="{A7DA7034-253B-4A4C-8917-DD5225D659F1}" type="parTrans" cxnId="{4BDECEA4-11A7-4EDC-AE71-7109056C7B7B}">
      <dgm:prSet/>
      <dgm:spPr/>
      <dgm:t>
        <a:bodyPr/>
        <a:lstStyle/>
        <a:p>
          <a:endParaRPr lang="en-US"/>
        </a:p>
      </dgm:t>
    </dgm:pt>
    <dgm:pt modelId="{A7F50D89-3570-43F0-B1E2-01D60F62FDB1}" type="sibTrans" cxnId="{4BDECEA4-11A7-4EDC-AE71-7109056C7B7B}">
      <dgm:prSet/>
      <dgm:spPr/>
      <dgm:t>
        <a:bodyPr/>
        <a:lstStyle/>
        <a:p>
          <a:endParaRPr lang="en-US"/>
        </a:p>
      </dgm:t>
    </dgm:pt>
    <dgm:pt modelId="{95D320B4-D6E1-488B-9B25-58C5326D79B5}">
      <dgm:prSet/>
      <dgm:spPr/>
      <dgm:t>
        <a:bodyPr/>
        <a:lstStyle/>
        <a:p>
          <a:r>
            <a:rPr lang="en-US" dirty="0"/>
            <a:t>Normal Fluctuation Program</a:t>
          </a:r>
        </a:p>
      </dgm:t>
    </dgm:pt>
    <dgm:pt modelId="{17CB7B0F-C959-43F6-9284-74A1B5429143}" type="parTrans" cxnId="{E66E2CA6-69CC-48B5-93D4-523E04B711C8}">
      <dgm:prSet/>
      <dgm:spPr/>
      <dgm:t>
        <a:bodyPr/>
        <a:lstStyle/>
        <a:p>
          <a:endParaRPr lang="en-US"/>
        </a:p>
      </dgm:t>
    </dgm:pt>
    <dgm:pt modelId="{8BBB5245-17A9-4C40-A92D-1A2D1F25F168}" type="sibTrans" cxnId="{E66E2CA6-69CC-48B5-93D4-523E04B711C8}">
      <dgm:prSet/>
      <dgm:spPr/>
      <dgm:t>
        <a:bodyPr/>
        <a:lstStyle/>
        <a:p>
          <a:endParaRPr lang="en-US"/>
        </a:p>
      </dgm:t>
    </dgm:pt>
    <dgm:pt modelId="{86A2AA7C-C768-46FC-AD0E-D61476E850DE}">
      <dgm:prSet/>
      <dgm:spPr/>
      <dgm:t>
        <a:bodyPr/>
        <a:lstStyle/>
        <a:p>
          <a:r>
            <a:rPr lang="en-US" dirty="0"/>
            <a:t>Program Fails</a:t>
          </a:r>
        </a:p>
      </dgm:t>
    </dgm:pt>
    <dgm:pt modelId="{7009D64C-707D-4BC0-A328-19A2C4E93611}" type="parTrans" cxnId="{51F78222-7E2D-44F3-9FA5-EC2D7F5F8860}">
      <dgm:prSet/>
      <dgm:spPr/>
      <dgm:t>
        <a:bodyPr/>
        <a:lstStyle/>
        <a:p>
          <a:endParaRPr lang="en-US"/>
        </a:p>
      </dgm:t>
    </dgm:pt>
    <dgm:pt modelId="{007D8114-4876-4E5B-8978-C13C803CC0B2}" type="sibTrans" cxnId="{51F78222-7E2D-44F3-9FA5-EC2D7F5F8860}">
      <dgm:prSet/>
      <dgm:spPr/>
      <dgm:t>
        <a:bodyPr/>
        <a:lstStyle/>
        <a:p>
          <a:endParaRPr lang="en-US"/>
        </a:p>
      </dgm:t>
    </dgm:pt>
    <dgm:pt modelId="{543F6EB2-34AB-46D4-9C00-FE17A602C051}" type="pres">
      <dgm:prSet presAssocID="{3673728F-7915-466E-A79B-F12DE595F829}" presName="linear" presStyleCnt="0">
        <dgm:presLayoutVars>
          <dgm:animLvl val="lvl"/>
          <dgm:resizeHandles val="exact"/>
        </dgm:presLayoutVars>
      </dgm:prSet>
      <dgm:spPr/>
    </dgm:pt>
    <dgm:pt modelId="{A5D56849-E28D-4729-B4EC-D3C6FA7F6CE5}" type="pres">
      <dgm:prSet presAssocID="{86A2AA7C-C768-46FC-AD0E-D61476E850D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0846AC9-A11F-4461-9210-E870162374A6}" type="pres">
      <dgm:prSet presAssocID="{007D8114-4876-4E5B-8978-C13C803CC0B2}" presName="spacer" presStyleCnt="0"/>
      <dgm:spPr/>
    </dgm:pt>
    <dgm:pt modelId="{58057B24-0777-4452-9580-12D6F08B7D37}" type="pres">
      <dgm:prSet presAssocID="{DF40B68E-1C8C-4C59-B8CF-9423C420A160}" presName="parentText" presStyleLbl="node1" presStyleIdx="1" presStyleCnt="6" custLinFactY="98624" custLinFactNeighborY="100000">
        <dgm:presLayoutVars>
          <dgm:chMax val="0"/>
          <dgm:bulletEnabled val="1"/>
        </dgm:presLayoutVars>
      </dgm:prSet>
      <dgm:spPr/>
    </dgm:pt>
    <dgm:pt modelId="{3A3FEA5A-52D4-44B8-BA1E-1ABCC1ABB38D}" type="pres">
      <dgm:prSet presAssocID="{F37BB0C0-8D54-4DC1-B6F6-4D40B5781EBB}" presName="spacer" presStyleCnt="0"/>
      <dgm:spPr/>
    </dgm:pt>
    <dgm:pt modelId="{FFB9D2B0-6DBA-4730-AC88-9CC2613984A7}" type="pres">
      <dgm:prSet presAssocID="{EE6BAEBD-EC2A-4D49-AE6B-F0A7A56F2B88}" presName="parentText" presStyleLbl="node1" presStyleIdx="2" presStyleCnt="6" custLinFactY="-100000" custLinFactNeighborY="-113321">
        <dgm:presLayoutVars>
          <dgm:chMax val="0"/>
          <dgm:bulletEnabled val="1"/>
        </dgm:presLayoutVars>
      </dgm:prSet>
      <dgm:spPr/>
    </dgm:pt>
    <dgm:pt modelId="{9513012A-A355-4CEC-A2BC-4C0FE7B317FC}" type="pres">
      <dgm:prSet presAssocID="{476B6A69-341F-4A52-9542-8CB44640B182}" presName="spacer" presStyleCnt="0"/>
      <dgm:spPr/>
    </dgm:pt>
    <dgm:pt modelId="{28CD08B2-4D4C-420F-A015-A9018D935634}" type="pres">
      <dgm:prSet presAssocID="{A968ED22-2020-4870-919B-1D935D4B309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CA0F3AE-08CF-40BD-9B06-EB2205975D90}" type="pres">
      <dgm:prSet presAssocID="{47972DCE-28E6-4072-9C1D-216F771E363C}" presName="spacer" presStyleCnt="0"/>
      <dgm:spPr/>
    </dgm:pt>
    <dgm:pt modelId="{5B788642-B2EE-4FFE-85A7-984E4296F936}" type="pres">
      <dgm:prSet presAssocID="{EC4301EA-7AD0-4311-8240-4300E335DD62}" presName="parentText" presStyleLbl="node1" presStyleIdx="4" presStyleCnt="6" custLinFactNeighborY="44097">
        <dgm:presLayoutVars>
          <dgm:chMax val="0"/>
          <dgm:bulletEnabled val="1"/>
        </dgm:presLayoutVars>
      </dgm:prSet>
      <dgm:spPr/>
    </dgm:pt>
    <dgm:pt modelId="{84D627CF-B49B-48AD-A405-F4D7C50EABA6}" type="pres">
      <dgm:prSet presAssocID="{A7F50D89-3570-43F0-B1E2-01D60F62FDB1}" presName="spacer" presStyleCnt="0"/>
      <dgm:spPr/>
    </dgm:pt>
    <dgm:pt modelId="{90946D96-D59A-4BC4-AEDB-F3D50051D872}" type="pres">
      <dgm:prSet presAssocID="{95D320B4-D6E1-488B-9B25-58C5326D79B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0AF0003-9C20-4CB2-B689-88B4431D4DC4}" type="presOf" srcId="{95D320B4-D6E1-488B-9B25-58C5326D79B5}" destId="{90946D96-D59A-4BC4-AEDB-F3D50051D872}" srcOrd="0" destOrd="0" presId="urn:microsoft.com/office/officeart/2005/8/layout/vList2"/>
    <dgm:cxn modelId="{97316206-6A38-42C5-A229-F39D12F99F96}" srcId="{3673728F-7915-466E-A79B-F12DE595F829}" destId="{DF40B68E-1C8C-4C59-B8CF-9423C420A160}" srcOrd="1" destOrd="0" parTransId="{E8600272-372F-4993-853D-CEA13E9507D1}" sibTransId="{F37BB0C0-8D54-4DC1-B6F6-4D40B5781EBB}"/>
    <dgm:cxn modelId="{48A5F210-C52E-47A9-891E-DAF31A4EB720}" srcId="{3673728F-7915-466E-A79B-F12DE595F829}" destId="{A968ED22-2020-4870-919B-1D935D4B309A}" srcOrd="3" destOrd="0" parTransId="{F5A11058-A2C2-4DE4-954E-A72BD749FA6F}" sibTransId="{47972DCE-28E6-4072-9C1D-216F771E363C}"/>
    <dgm:cxn modelId="{98548D12-6DFB-4C2F-97DC-2C54BAEB8B49}" type="presOf" srcId="{A968ED22-2020-4870-919B-1D935D4B309A}" destId="{28CD08B2-4D4C-420F-A015-A9018D935634}" srcOrd="0" destOrd="0" presId="urn:microsoft.com/office/officeart/2005/8/layout/vList2"/>
    <dgm:cxn modelId="{51F78222-7E2D-44F3-9FA5-EC2D7F5F8860}" srcId="{3673728F-7915-466E-A79B-F12DE595F829}" destId="{86A2AA7C-C768-46FC-AD0E-D61476E850DE}" srcOrd="0" destOrd="0" parTransId="{7009D64C-707D-4BC0-A328-19A2C4E93611}" sibTransId="{007D8114-4876-4E5B-8978-C13C803CC0B2}"/>
    <dgm:cxn modelId="{19343C35-5921-4B4E-8813-E11D683E376A}" type="presOf" srcId="{3673728F-7915-466E-A79B-F12DE595F829}" destId="{543F6EB2-34AB-46D4-9C00-FE17A602C051}" srcOrd="0" destOrd="0" presId="urn:microsoft.com/office/officeart/2005/8/layout/vList2"/>
    <dgm:cxn modelId="{9734A874-1676-473A-8995-A60CAD71F0DF}" type="presOf" srcId="{EE6BAEBD-EC2A-4D49-AE6B-F0A7A56F2B88}" destId="{FFB9D2B0-6DBA-4730-AC88-9CC2613984A7}" srcOrd="0" destOrd="0" presId="urn:microsoft.com/office/officeart/2005/8/layout/vList2"/>
    <dgm:cxn modelId="{10BF4B94-A6FF-4797-A646-AC9A03E89B98}" type="presOf" srcId="{EC4301EA-7AD0-4311-8240-4300E335DD62}" destId="{5B788642-B2EE-4FFE-85A7-984E4296F936}" srcOrd="0" destOrd="0" presId="urn:microsoft.com/office/officeart/2005/8/layout/vList2"/>
    <dgm:cxn modelId="{4BDECEA4-11A7-4EDC-AE71-7109056C7B7B}" srcId="{3673728F-7915-466E-A79B-F12DE595F829}" destId="{EC4301EA-7AD0-4311-8240-4300E335DD62}" srcOrd="4" destOrd="0" parTransId="{A7DA7034-253B-4A4C-8917-DD5225D659F1}" sibTransId="{A7F50D89-3570-43F0-B1E2-01D60F62FDB1}"/>
    <dgm:cxn modelId="{E66E2CA6-69CC-48B5-93D4-523E04B711C8}" srcId="{3673728F-7915-466E-A79B-F12DE595F829}" destId="{95D320B4-D6E1-488B-9B25-58C5326D79B5}" srcOrd="5" destOrd="0" parTransId="{17CB7B0F-C959-43F6-9284-74A1B5429143}" sibTransId="{8BBB5245-17A9-4C40-A92D-1A2D1F25F168}"/>
    <dgm:cxn modelId="{4B9249AF-72D7-479A-98F4-34D6F911A239}" type="presOf" srcId="{DF40B68E-1C8C-4C59-B8CF-9423C420A160}" destId="{58057B24-0777-4452-9580-12D6F08B7D37}" srcOrd="0" destOrd="0" presId="urn:microsoft.com/office/officeart/2005/8/layout/vList2"/>
    <dgm:cxn modelId="{E3DA16B8-B912-4A9A-8218-F28A3EFD5A52}" srcId="{3673728F-7915-466E-A79B-F12DE595F829}" destId="{EE6BAEBD-EC2A-4D49-AE6B-F0A7A56F2B88}" srcOrd="2" destOrd="0" parTransId="{4D75C83B-A763-4354-9E9D-A09B78DAB8DF}" sibTransId="{476B6A69-341F-4A52-9542-8CB44640B182}"/>
    <dgm:cxn modelId="{3F415DC8-CC81-4A48-98D7-80E60A7A7EDF}" type="presOf" srcId="{86A2AA7C-C768-46FC-AD0E-D61476E850DE}" destId="{A5D56849-E28D-4729-B4EC-D3C6FA7F6CE5}" srcOrd="0" destOrd="0" presId="urn:microsoft.com/office/officeart/2005/8/layout/vList2"/>
    <dgm:cxn modelId="{BBF1970E-35B4-4763-AA15-3AAB3356AFFC}" type="presParOf" srcId="{543F6EB2-34AB-46D4-9C00-FE17A602C051}" destId="{A5D56849-E28D-4729-B4EC-D3C6FA7F6CE5}" srcOrd="0" destOrd="0" presId="urn:microsoft.com/office/officeart/2005/8/layout/vList2"/>
    <dgm:cxn modelId="{CB505D35-AFA7-478B-AA76-85740A18583F}" type="presParOf" srcId="{543F6EB2-34AB-46D4-9C00-FE17A602C051}" destId="{00846AC9-A11F-4461-9210-E870162374A6}" srcOrd="1" destOrd="0" presId="urn:microsoft.com/office/officeart/2005/8/layout/vList2"/>
    <dgm:cxn modelId="{C9A215B5-8B94-4778-8444-1678966C8069}" type="presParOf" srcId="{543F6EB2-34AB-46D4-9C00-FE17A602C051}" destId="{58057B24-0777-4452-9580-12D6F08B7D37}" srcOrd="2" destOrd="0" presId="urn:microsoft.com/office/officeart/2005/8/layout/vList2"/>
    <dgm:cxn modelId="{151419D5-1E90-4DEA-8BA4-D83524653038}" type="presParOf" srcId="{543F6EB2-34AB-46D4-9C00-FE17A602C051}" destId="{3A3FEA5A-52D4-44B8-BA1E-1ABCC1ABB38D}" srcOrd="3" destOrd="0" presId="urn:microsoft.com/office/officeart/2005/8/layout/vList2"/>
    <dgm:cxn modelId="{15C36923-EA4D-461D-8A48-B3632C7A544D}" type="presParOf" srcId="{543F6EB2-34AB-46D4-9C00-FE17A602C051}" destId="{FFB9D2B0-6DBA-4730-AC88-9CC2613984A7}" srcOrd="4" destOrd="0" presId="urn:microsoft.com/office/officeart/2005/8/layout/vList2"/>
    <dgm:cxn modelId="{586F3FC6-96E9-4BD3-90E0-73764525C4AF}" type="presParOf" srcId="{543F6EB2-34AB-46D4-9C00-FE17A602C051}" destId="{9513012A-A355-4CEC-A2BC-4C0FE7B317FC}" srcOrd="5" destOrd="0" presId="urn:microsoft.com/office/officeart/2005/8/layout/vList2"/>
    <dgm:cxn modelId="{31DDD420-DF21-4F04-9E6D-8B23E4C70332}" type="presParOf" srcId="{543F6EB2-34AB-46D4-9C00-FE17A602C051}" destId="{28CD08B2-4D4C-420F-A015-A9018D935634}" srcOrd="6" destOrd="0" presId="urn:microsoft.com/office/officeart/2005/8/layout/vList2"/>
    <dgm:cxn modelId="{ABE4CFF6-FB9B-4E58-9A2E-007C52D15FF5}" type="presParOf" srcId="{543F6EB2-34AB-46D4-9C00-FE17A602C051}" destId="{CCA0F3AE-08CF-40BD-9B06-EB2205975D90}" srcOrd="7" destOrd="0" presId="urn:microsoft.com/office/officeart/2005/8/layout/vList2"/>
    <dgm:cxn modelId="{4ABA2FFD-F034-4F66-9346-339C7FF9537F}" type="presParOf" srcId="{543F6EB2-34AB-46D4-9C00-FE17A602C051}" destId="{5B788642-B2EE-4FFE-85A7-984E4296F936}" srcOrd="8" destOrd="0" presId="urn:microsoft.com/office/officeart/2005/8/layout/vList2"/>
    <dgm:cxn modelId="{BCC1053B-2418-4F10-B74B-004308FB5FC8}" type="presParOf" srcId="{543F6EB2-34AB-46D4-9C00-FE17A602C051}" destId="{84D627CF-B49B-48AD-A405-F4D7C50EABA6}" srcOrd="9" destOrd="0" presId="urn:microsoft.com/office/officeart/2005/8/layout/vList2"/>
    <dgm:cxn modelId="{AF33E1CD-3CAC-412B-8704-F22573C66BC7}" type="presParOf" srcId="{543F6EB2-34AB-46D4-9C00-FE17A602C051}" destId="{90946D96-D59A-4BC4-AEDB-F3D50051D87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DF2153-89F3-4EE2-AA3D-9B0D09EDFE5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10FCF-3021-4A1C-B2D3-69444AAD76B5}">
      <dgm:prSet phldrT="[Text]" custT="1"/>
      <dgm:spPr/>
      <dgm:t>
        <a:bodyPr/>
        <a:lstStyle/>
        <a:p>
          <a:r>
            <a:rPr lang="en-US" sz="1600" dirty="0"/>
            <a:t>Deer Creek Acquired </a:t>
          </a:r>
        </a:p>
        <a:p>
          <a:r>
            <a:rPr lang="en-US" sz="1600" dirty="0"/>
            <a:t>June 2018</a:t>
          </a:r>
        </a:p>
      </dgm:t>
    </dgm:pt>
    <dgm:pt modelId="{5C430DBA-7093-497F-9AD9-FF569148177B}" type="parTrans" cxnId="{80EC80D5-5396-4E06-AA3C-6ABF8861931E}">
      <dgm:prSet/>
      <dgm:spPr/>
      <dgm:t>
        <a:bodyPr/>
        <a:lstStyle/>
        <a:p>
          <a:endParaRPr lang="en-US"/>
        </a:p>
      </dgm:t>
    </dgm:pt>
    <dgm:pt modelId="{64D06D73-389A-4295-9A5D-AE9EC840E1A6}" type="sibTrans" cxnId="{80EC80D5-5396-4E06-AA3C-6ABF8861931E}">
      <dgm:prSet/>
      <dgm:spPr/>
      <dgm:t>
        <a:bodyPr/>
        <a:lstStyle/>
        <a:p>
          <a:endParaRPr lang="en-US"/>
        </a:p>
      </dgm:t>
    </dgm:pt>
    <dgm:pt modelId="{2D4FC717-E0BF-4047-B080-86AB466FAC7F}">
      <dgm:prSet phldrT="[Text]" custT="1"/>
      <dgm:spPr/>
      <dgm:t>
        <a:bodyPr/>
        <a:lstStyle/>
        <a:p>
          <a:r>
            <a:rPr lang="en-US" sz="1600" dirty="0"/>
            <a:t>LCRA Grant Application December 2020</a:t>
          </a:r>
        </a:p>
      </dgm:t>
    </dgm:pt>
    <dgm:pt modelId="{1B71DF7A-CBE4-45E8-80F5-91E90C42DF87}" type="parTrans" cxnId="{0452C4E9-F660-4256-84D2-4CB42CA3FF13}">
      <dgm:prSet/>
      <dgm:spPr/>
      <dgm:t>
        <a:bodyPr/>
        <a:lstStyle/>
        <a:p>
          <a:endParaRPr lang="en-US" sz="1600"/>
        </a:p>
      </dgm:t>
    </dgm:pt>
    <dgm:pt modelId="{D88936FF-9092-4EAA-A60F-8E61291006AF}" type="sibTrans" cxnId="{0452C4E9-F660-4256-84D2-4CB42CA3FF13}">
      <dgm:prSet/>
      <dgm:spPr/>
      <dgm:t>
        <a:bodyPr/>
        <a:lstStyle/>
        <a:p>
          <a:endParaRPr lang="en-US"/>
        </a:p>
      </dgm:t>
    </dgm:pt>
    <dgm:pt modelId="{0A00F00A-5181-4317-A56A-43CEDC574231}">
      <dgm:prSet phldrT="[Text]" custT="1"/>
      <dgm:spPr/>
      <dgm:t>
        <a:bodyPr/>
        <a:lstStyle/>
        <a:p>
          <a:r>
            <a:rPr lang="en-US" sz="1600" dirty="0"/>
            <a:t>Monopoles etc.</a:t>
          </a:r>
        </a:p>
        <a:p>
          <a:r>
            <a:rPr lang="en-US" sz="1600" dirty="0"/>
            <a:t>March 2021</a:t>
          </a:r>
        </a:p>
      </dgm:t>
    </dgm:pt>
    <dgm:pt modelId="{6151E69C-34CE-4597-9896-D5757989179F}" type="parTrans" cxnId="{D0C11FB3-E616-49B8-BB42-FD93ADC4D612}">
      <dgm:prSet/>
      <dgm:spPr/>
      <dgm:t>
        <a:bodyPr/>
        <a:lstStyle/>
        <a:p>
          <a:endParaRPr lang="en-US" sz="1600"/>
        </a:p>
      </dgm:t>
    </dgm:pt>
    <dgm:pt modelId="{12A9FF69-263B-43D7-B707-2F08927F40D2}" type="sibTrans" cxnId="{D0C11FB3-E616-49B8-BB42-FD93ADC4D612}">
      <dgm:prSet/>
      <dgm:spPr/>
      <dgm:t>
        <a:bodyPr/>
        <a:lstStyle/>
        <a:p>
          <a:endParaRPr lang="en-US"/>
        </a:p>
      </dgm:t>
    </dgm:pt>
    <dgm:pt modelId="{DD6B3793-AA5A-4CB1-9F86-9AEC2A3853EC}">
      <dgm:prSet custT="1"/>
      <dgm:spPr/>
      <dgm:t>
        <a:bodyPr/>
        <a:lstStyle/>
        <a:p>
          <a:r>
            <a:rPr lang="en-US" sz="1600" dirty="0"/>
            <a:t>Neptune 360</a:t>
          </a:r>
        </a:p>
        <a:p>
          <a:r>
            <a:rPr lang="en-US" sz="1600" dirty="0"/>
            <a:t>March 2021</a:t>
          </a:r>
        </a:p>
      </dgm:t>
    </dgm:pt>
    <dgm:pt modelId="{94AE4F22-EBEC-45F5-A0EF-BC4F72FF27F6}" type="parTrans" cxnId="{49AE3659-3B83-4F3B-BEE7-CAD851934D5A}">
      <dgm:prSet/>
      <dgm:spPr/>
      <dgm:t>
        <a:bodyPr/>
        <a:lstStyle/>
        <a:p>
          <a:endParaRPr lang="en-US" sz="1600"/>
        </a:p>
      </dgm:t>
    </dgm:pt>
    <dgm:pt modelId="{643A65CA-EBF8-425F-A02C-72C9750AA71C}" type="sibTrans" cxnId="{49AE3659-3B83-4F3B-BEE7-CAD851934D5A}">
      <dgm:prSet/>
      <dgm:spPr/>
      <dgm:t>
        <a:bodyPr/>
        <a:lstStyle/>
        <a:p>
          <a:endParaRPr lang="en-US"/>
        </a:p>
      </dgm:t>
    </dgm:pt>
    <dgm:pt modelId="{40A2FA88-767B-40EC-BBA3-B6FF2E504460}">
      <dgm:prSet custT="1"/>
      <dgm:spPr/>
      <dgm:t>
        <a:bodyPr/>
        <a:lstStyle/>
        <a:p>
          <a:r>
            <a:rPr lang="en-US" sz="1600" dirty="0"/>
            <a:t>Meters Replaced </a:t>
          </a:r>
        </a:p>
        <a:p>
          <a:r>
            <a:rPr lang="en-US" sz="1600" dirty="0"/>
            <a:t>March 2019</a:t>
          </a:r>
        </a:p>
      </dgm:t>
    </dgm:pt>
    <dgm:pt modelId="{B918B90D-B656-48C2-8047-663202E9E3D3}" type="parTrans" cxnId="{311DEDB5-3A6C-4919-B0DA-E7C9FA6CB417}">
      <dgm:prSet/>
      <dgm:spPr/>
      <dgm:t>
        <a:bodyPr/>
        <a:lstStyle/>
        <a:p>
          <a:endParaRPr lang="en-US" sz="1600"/>
        </a:p>
      </dgm:t>
    </dgm:pt>
    <dgm:pt modelId="{E84B2080-17F1-43A1-9B9C-A66CAABDDCA9}" type="sibTrans" cxnId="{311DEDB5-3A6C-4919-B0DA-E7C9FA6CB417}">
      <dgm:prSet/>
      <dgm:spPr/>
      <dgm:t>
        <a:bodyPr/>
        <a:lstStyle/>
        <a:p>
          <a:endParaRPr lang="en-US"/>
        </a:p>
      </dgm:t>
    </dgm:pt>
    <dgm:pt modelId="{3EC17F72-563D-4B29-96B8-009529AF2FCF}">
      <dgm:prSet custT="1"/>
      <dgm:spPr/>
      <dgm:t>
        <a:bodyPr/>
        <a:lstStyle/>
        <a:p>
          <a:r>
            <a:rPr lang="en-US" sz="1600" dirty="0" err="1"/>
            <a:t>WaterSmart</a:t>
          </a:r>
          <a:r>
            <a:rPr lang="en-US" sz="1600" dirty="0"/>
            <a:t> &amp; TWRI </a:t>
          </a:r>
        </a:p>
        <a:p>
          <a:r>
            <a:rPr lang="en-US" sz="1600" dirty="0"/>
            <a:t>Q3 2022</a:t>
          </a:r>
        </a:p>
      </dgm:t>
    </dgm:pt>
    <dgm:pt modelId="{91DCC3F1-0232-401D-8A26-D21549533ADE}" type="parTrans" cxnId="{60DEB770-96AA-480E-A3B4-70C3C45E7C7A}">
      <dgm:prSet/>
      <dgm:spPr/>
      <dgm:t>
        <a:bodyPr/>
        <a:lstStyle/>
        <a:p>
          <a:endParaRPr lang="en-US" sz="1600"/>
        </a:p>
      </dgm:t>
    </dgm:pt>
    <dgm:pt modelId="{2B78E1C5-BB8E-4BC2-A2C5-A1AAE0292AE5}" type="sibTrans" cxnId="{60DEB770-96AA-480E-A3B4-70C3C45E7C7A}">
      <dgm:prSet/>
      <dgm:spPr/>
      <dgm:t>
        <a:bodyPr/>
        <a:lstStyle/>
        <a:p>
          <a:endParaRPr lang="en-US"/>
        </a:p>
      </dgm:t>
    </dgm:pt>
    <dgm:pt modelId="{C9408AAA-23E2-4435-8C0F-EAAFB95157BC}">
      <dgm:prSet custT="1"/>
      <dgm:spPr/>
      <dgm:t>
        <a:bodyPr/>
        <a:lstStyle/>
        <a:p>
          <a:r>
            <a:rPr lang="en-US" sz="1600" dirty="0"/>
            <a:t>Feasibility &amp; Topo Studies</a:t>
          </a:r>
        </a:p>
        <a:p>
          <a:r>
            <a:rPr lang="en-US" sz="1600" dirty="0"/>
            <a:t>March-Nov. 2020</a:t>
          </a:r>
        </a:p>
      </dgm:t>
    </dgm:pt>
    <dgm:pt modelId="{04E747B4-544C-460A-9575-0AFE8550B9FD}" type="parTrans" cxnId="{8DE3ADBB-148E-4190-9F7C-34345D10D718}">
      <dgm:prSet/>
      <dgm:spPr/>
      <dgm:t>
        <a:bodyPr/>
        <a:lstStyle/>
        <a:p>
          <a:endParaRPr lang="en-US" sz="1600"/>
        </a:p>
      </dgm:t>
    </dgm:pt>
    <dgm:pt modelId="{1BEF8344-5679-4A12-9DFF-52A02690BFF7}" type="sibTrans" cxnId="{8DE3ADBB-148E-4190-9F7C-34345D10D718}">
      <dgm:prSet/>
      <dgm:spPr/>
      <dgm:t>
        <a:bodyPr/>
        <a:lstStyle/>
        <a:p>
          <a:endParaRPr lang="en-US"/>
        </a:p>
      </dgm:t>
    </dgm:pt>
    <dgm:pt modelId="{4E21484A-BA8F-42D3-8ADB-F9485A25AE1B}" type="pres">
      <dgm:prSet presAssocID="{4DDF2153-89F3-4EE2-AA3D-9B0D09EDFE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E3B2AD-2D10-482A-9F9C-BDCAD45A3310}" type="pres">
      <dgm:prSet presAssocID="{BE010FCF-3021-4A1C-B2D3-69444AAD76B5}" presName="root" presStyleCnt="0"/>
      <dgm:spPr/>
    </dgm:pt>
    <dgm:pt modelId="{52235DE6-4E30-4579-A090-CE27AAFBB9A0}" type="pres">
      <dgm:prSet presAssocID="{BE010FCF-3021-4A1C-B2D3-69444AAD76B5}" presName="rootComposite" presStyleCnt="0"/>
      <dgm:spPr/>
    </dgm:pt>
    <dgm:pt modelId="{5438B998-4167-4C07-8456-42FAA29F7338}" type="pres">
      <dgm:prSet presAssocID="{BE010FCF-3021-4A1C-B2D3-69444AAD76B5}" presName="rootText" presStyleLbl="node1" presStyleIdx="0" presStyleCnt="1" custScaleX="239547" custScaleY="123211"/>
      <dgm:spPr/>
    </dgm:pt>
    <dgm:pt modelId="{DA59491D-9A4C-4F94-84B3-1C5C3C2BAB5D}" type="pres">
      <dgm:prSet presAssocID="{BE010FCF-3021-4A1C-B2D3-69444AAD76B5}" presName="rootConnector" presStyleLbl="node1" presStyleIdx="0" presStyleCnt="1"/>
      <dgm:spPr/>
    </dgm:pt>
    <dgm:pt modelId="{D59A5171-A959-44CE-89C8-BE9EE2BFA2C5}" type="pres">
      <dgm:prSet presAssocID="{BE010FCF-3021-4A1C-B2D3-69444AAD76B5}" presName="childShape" presStyleCnt="0"/>
      <dgm:spPr/>
    </dgm:pt>
    <dgm:pt modelId="{7CA03F4D-BC05-4D6B-B45A-454F3E33B69B}" type="pres">
      <dgm:prSet presAssocID="{B918B90D-B656-48C2-8047-663202E9E3D3}" presName="Name13" presStyleLbl="parChTrans1D2" presStyleIdx="0" presStyleCnt="6" custSzX="268890"/>
      <dgm:spPr/>
    </dgm:pt>
    <dgm:pt modelId="{F5198DD1-498E-4BD0-9180-BA58D01D9FFB}" type="pres">
      <dgm:prSet presAssocID="{40A2FA88-767B-40EC-BBA3-B6FF2E504460}" presName="childText" presStyleLbl="bgAcc1" presStyleIdx="0" presStyleCnt="6" custScaleX="330171">
        <dgm:presLayoutVars>
          <dgm:bulletEnabled val="1"/>
        </dgm:presLayoutVars>
      </dgm:prSet>
      <dgm:spPr/>
    </dgm:pt>
    <dgm:pt modelId="{FD4E9524-BBF4-4CC9-B85B-8501661A5539}" type="pres">
      <dgm:prSet presAssocID="{04E747B4-544C-460A-9575-0AFE8550B9FD}" presName="Name13" presStyleLbl="parChTrans1D2" presStyleIdx="1" presStyleCnt="6" custSzX="268890"/>
      <dgm:spPr/>
    </dgm:pt>
    <dgm:pt modelId="{3EC2E521-9E26-4706-BEA9-F649F94508B0}" type="pres">
      <dgm:prSet presAssocID="{C9408AAA-23E2-4435-8C0F-EAAFB95157BC}" presName="childText" presStyleLbl="bgAcc1" presStyleIdx="1" presStyleCnt="6" custScaleX="330171">
        <dgm:presLayoutVars>
          <dgm:bulletEnabled val="1"/>
        </dgm:presLayoutVars>
      </dgm:prSet>
      <dgm:spPr/>
    </dgm:pt>
    <dgm:pt modelId="{4E61E31E-7406-43B2-9BF0-E245C45D1C7B}" type="pres">
      <dgm:prSet presAssocID="{1B71DF7A-CBE4-45E8-80F5-91E90C42DF87}" presName="Name13" presStyleLbl="parChTrans1D2" presStyleIdx="2" presStyleCnt="6" custSzX="268890"/>
      <dgm:spPr/>
    </dgm:pt>
    <dgm:pt modelId="{02EFE850-201E-4EC2-9B14-CCD981A7C800}" type="pres">
      <dgm:prSet presAssocID="{2D4FC717-E0BF-4047-B080-86AB466FAC7F}" presName="childText" presStyleLbl="bgAcc1" presStyleIdx="2" presStyleCnt="6" custScaleX="330171">
        <dgm:presLayoutVars>
          <dgm:bulletEnabled val="1"/>
        </dgm:presLayoutVars>
      </dgm:prSet>
      <dgm:spPr/>
    </dgm:pt>
    <dgm:pt modelId="{6570695F-6565-420C-81F6-65C9B024A682}" type="pres">
      <dgm:prSet presAssocID="{6151E69C-34CE-4597-9896-D5757989179F}" presName="Name13" presStyleLbl="parChTrans1D2" presStyleIdx="3" presStyleCnt="6" custSzX="268890"/>
      <dgm:spPr/>
    </dgm:pt>
    <dgm:pt modelId="{04AB5D56-2354-4A75-A04D-E5E6756D2FB1}" type="pres">
      <dgm:prSet presAssocID="{0A00F00A-5181-4317-A56A-43CEDC574231}" presName="childText" presStyleLbl="bgAcc1" presStyleIdx="3" presStyleCnt="6" custScaleX="330171">
        <dgm:presLayoutVars>
          <dgm:bulletEnabled val="1"/>
        </dgm:presLayoutVars>
      </dgm:prSet>
      <dgm:spPr/>
    </dgm:pt>
    <dgm:pt modelId="{85B392BE-5DBF-432F-99CC-2B1DE09B2B59}" type="pres">
      <dgm:prSet presAssocID="{94AE4F22-EBEC-45F5-A0EF-BC4F72FF27F6}" presName="Name13" presStyleLbl="parChTrans1D2" presStyleIdx="4" presStyleCnt="6" custSzX="268890"/>
      <dgm:spPr/>
    </dgm:pt>
    <dgm:pt modelId="{E0DE0187-6EF5-447F-A61E-29CE5E00C64B}" type="pres">
      <dgm:prSet presAssocID="{DD6B3793-AA5A-4CB1-9F86-9AEC2A3853EC}" presName="childText" presStyleLbl="bgAcc1" presStyleIdx="4" presStyleCnt="6" custScaleX="330171">
        <dgm:presLayoutVars>
          <dgm:bulletEnabled val="1"/>
        </dgm:presLayoutVars>
      </dgm:prSet>
      <dgm:spPr/>
    </dgm:pt>
    <dgm:pt modelId="{F7BA4414-6899-419E-9FC6-A5A61D6DC76E}" type="pres">
      <dgm:prSet presAssocID="{91DCC3F1-0232-401D-8A26-D21549533ADE}" presName="Name13" presStyleLbl="parChTrans1D2" presStyleIdx="5" presStyleCnt="6" custSzX="268890"/>
      <dgm:spPr/>
    </dgm:pt>
    <dgm:pt modelId="{4932CA85-0D51-491C-9B68-063BD47693EB}" type="pres">
      <dgm:prSet presAssocID="{3EC17F72-563D-4B29-96B8-009529AF2FCF}" presName="childText" presStyleLbl="bgAcc1" presStyleIdx="5" presStyleCnt="6" custScaleX="330171">
        <dgm:presLayoutVars>
          <dgm:bulletEnabled val="1"/>
        </dgm:presLayoutVars>
      </dgm:prSet>
      <dgm:spPr/>
    </dgm:pt>
  </dgm:ptLst>
  <dgm:cxnLst>
    <dgm:cxn modelId="{0A35970B-0D54-4480-920F-74CAFADF846A}" type="presOf" srcId="{1B71DF7A-CBE4-45E8-80F5-91E90C42DF87}" destId="{4E61E31E-7406-43B2-9BF0-E245C45D1C7B}" srcOrd="0" destOrd="0" presId="urn:microsoft.com/office/officeart/2005/8/layout/hierarchy3"/>
    <dgm:cxn modelId="{5E63BD0F-6972-40F4-832E-B3D8CDED5C0B}" type="presOf" srcId="{B918B90D-B656-48C2-8047-663202E9E3D3}" destId="{7CA03F4D-BC05-4D6B-B45A-454F3E33B69B}" srcOrd="0" destOrd="0" presId="urn:microsoft.com/office/officeart/2005/8/layout/hierarchy3"/>
    <dgm:cxn modelId="{FFAAD815-9FCE-4BDC-80D0-41923857FB86}" type="presOf" srcId="{BE010FCF-3021-4A1C-B2D3-69444AAD76B5}" destId="{5438B998-4167-4C07-8456-42FAA29F7338}" srcOrd="0" destOrd="0" presId="urn:microsoft.com/office/officeart/2005/8/layout/hierarchy3"/>
    <dgm:cxn modelId="{5A20462C-5753-4802-9A66-37CF8F61C96D}" type="presOf" srcId="{0A00F00A-5181-4317-A56A-43CEDC574231}" destId="{04AB5D56-2354-4A75-A04D-E5E6756D2FB1}" srcOrd="0" destOrd="0" presId="urn:microsoft.com/office/officeart/2005/8/layout/hierarchy3"/>
    <dgm:cxn modelId="{FB79523F-8029-4FEF-8E4D-6B07E53AFB49}" type="presOf" srcId="{4DDF2153-89F3-4EE2-AA3D-9B0D09EDFE58}" destId="{4E21484A-BA8F-42D3-8ADB-F9485A25AE1B}" srcOrd="0" destOrd="0" presId="urn:microsoft.com/office/officeart/2005/8/layout/hierarchy3"/>
    <dgm:cxn modelId="{CBCCD75E-5DB4-4569-955B-7DA91AF644B2}" type="presOf" srcId="{2D4FC717-E0BF-4047-B080-86AB466FAC7F}" destId="{02EFE850-201E-4EC2-9B14-CCD981A7C800}" srcOrd="0" destOrd="0" presId="urn:microsoft.com/office/officeart/2005/8/layout/hierarchy3"/>
    <dgm:cxn modelId="{14E33742-9A6A-476A-BC05-65C02DBF9EDA}" type="presOf" srcId="{BE010FCF-3021-4A1C-B2D3-69444AAD76B5}" destId="{DA59491D-9A4C-4F94-84B3-1C5C3C2BAB5D}" srcOrd="1" destOrd="0" presId="urn:microsoft.com/office/officeart/2005/8/layout/hierarchy3"/>
    <dgm:cxn modelId="{60DEB770-96AA-480E-A3B4-70C3C45E7C7A}" srcId="{BE010FCF-3021-4A1C-B2D3-69444AAD76B5}" destId="{3EC17F72-563D-4B29-96B8-009529AF2FCF}" srcOrd="5" destOrd="0" parTransId="{91DCC3F1-0232-401D-8A26-D21549533ADE}" sibTransId="{2B78E1C5-BB8E-4BC2-A2C5-A1AAE0292AE5}"/>
    <dgm:cxn modelId="{CDAFC570-6E95-4BF7-9EFE-2E88C4A4C2ED}" type="presOf" srcId="{91DCC3F1-0232-401D-8A26-D21549533ADE}" destId="{F7BA4414-6899-419E-9FC6-A5A61D6DC76E}" srcOrd="0" destOrd="0" presId="urn:microsoft.com/office/officeart/2005/8/layout/hierarchy3"/>
    <dgm:cxn modelId="{5976D251-CFD3-4DD3-97FB-E3575D95B021}" type="presOf" srcId="{6151E69C-34CE-4597-9896-D5757989179F}" destId="{6570695F-6565-420C-81F6-65C9B024A682}" srcOrd="0" destOrd="0" presId="urn:microsoft.com/office/officeart/2005/8/layout/hierarchy3"/>
    <dgm:cxn modelId="{49AE3659-3B83-4F3B-BEE7-CAD851934D5A}" srcId="{BE010FCF-3021-4A1C-B2D3-69444AAD76B5}" destId="{DD6B3793-AA5A-4CB1-9F86-9AEC2A3853EC}" srcOrd="4" destOrd="0" parTransId="{94AE4F22-EBEC-45F5-A0EF-BC4F72FF27F6}" sibTransId="{643A65CA-EBF8-425F-A02C-72C9750AA71C}"/>
    <dgm:cxn modelId="{0C8E28AF-888E-4A37-89F3-A9B42C8279B1}" type="presOf" srcId="{04E747B4-544C-460A-9575-0AFE8550B9FD}" destId="{FD4E9524-BBF4-4CC9-B85B-8501661A5539}" srcOrd="0" destOrd="0" presId="urn:microsoft.com/office/officeart/2005/8/layout/hierarchy3"/>
    <dgm:cxn modelId="{D0C11FB3-E616-49B8-BB42-FD93ADC4D612}" srcId="{BE010FCF-3021-4A1C-B2D3-69444AAD76B5}" destId="{0A00F00A-5181-4317-A56A-43CEDC574231}" srcOrd="3" destOrd="0" parTransId="{6151E69C-34CE-4597-9896-D5757989179F}" sibTransId="{12A9FF69-263B-43D7-B707-2F08927F40D2}"/>
    <dgm:cxn modelId="{311DEDB5-3A6C-4919-B0DA-E7C9FA6CB417}" srcId="{BE010FCF-3021-4A1C-B2D3-69444AAD76B5}" destId="{40A2FA88-767B-40EC-BBA3-B6FF2E504460}" srcOrd="0" destOrd="0" parTransId="{B918B90D-B656-48C2-8047-663202E9E3D3}" sibTransId="{E84B2080-17F1-43A1-9B9C-A66CAABDDCA9}"/>
    <dgm:cxn modelId="{FEC55CB8-C0D5-4FC8-8E45-97A359B5C291}" type="presOf" srcId="{C9408AAA-23E2-4435-8C0F-EAAFB95157BC}" destId="{3EC2E521-9E26-4706-BEA9-F649F94508B0}" srcOrd="0" destOrd="0" presId="urn:microsoft.com/office/officeart/2005/8/layout/hierarchy3"/>
    <dgm:cxn modelId="{6A20A7B8-1488-46B9-B08E-ABD172F7E487}" type="presOf" srcId="{94AE4F22-EBEC-45F5-A0EF-BC4F72FF27F6}" destId="{85B392BE-5DBF-432F-99CC-2B1DE09B2B59}" srcOrd="0" destOrd="0" presId="urn:microsoft.com/office/officeart/2005/8/layout/hierarchy3"/>
    <dgm:cxn modelId="{8DE3ADBB-148E-4190-9F7C-34345D10D718}" srcId="{BE010FCF-3021-4A1C-B2D3-69444AAD76B5}" destId="{C9408AAA-23E2-4435-8C0F-EAAFB95157BC}" srcOrd="1" destOrd="0" parTransId="{04E747B4-544C-460A-9575-0AFE8550B9FD}" sibTransId="{1BEF8344-5679-4A12-9DFF-52A02690BFF7}"/>
    <dgm:cxn modelId="{F0112AC5-AEB5-4773-BE70-DA306FE9C90D}" type="presOf" srcId="{DD6B3793-AA5A-4CB1-9F86-9AEC2A3853EC}" destId="{E0DE0187-6EF5-447F-A61E-29CE5E00C64B}" srcOrd="0" destOrd="0" presId="urn:microsoft.com/office/officeart/2005/8/layout/hierarchy3"/>
    <dgm:cxn modelId="{A737B5D4-7118-4340-A1C5-26CBA10D4D00}" type="presOf" srcId="{3EC17F72-563D-4B29-96B8-009529AF2FCF}" destId="{4932CA85-0D51-491C-9B68-063BD47693EB}" srcOrd="0" destOrd="0" presId="urn:microsoft.com/office/officeart/2005/8/layout/hierarchy3"/>
    <dgm:cxn modelId="{80EC80D5-5396-4E06-AA3C-6ABF8861931E}" srcId="{4DDF2153-89F3-4EE2-AA3D-9B0D09EDFE58}" destId="{BE010FCF-3021-4A1C-B2D3-69444AAD76B5}" srcOrd="0" destOrd="0" parTransId="{5C430DBA-7093-497F-9AD9-FF569148177B}" sibTransId="{64D06D73-389A-4295-9A5D-AE9EC840E1A6}"/>
    <dgm:cxn modelId="{0452C4E9-F660-4256-84D2-4CB42CA3FF13}" srcId="{BE010FCF-3021-4A1C-B2D3-69444AAD76B5}" destId="{2D4FC717-E0BF-4047-B080-86AB466FAC7F}" srcOrd="2" destOrd="0" parTransId="{1B71DF7A-CBE4-45E8-80F5-91E90C42DF87}" sibTransId="{D88936FF-9092-4EAA-A60F-8E61291006AF}"/>
    <dgm:cxn modelId="{75C0E0EC-5F83-4A0C-A05B-2ECFA6B5FDFB}" type="presOf" srcId="{40A2FA88-767B-40EC-BBA3-B6FF2E504460}" destId="{F5198DD1-498E-4BD0-9180-BA58D01D9FFB}" srcOrd="0" destOrd="0" presId="urn:microsoft.com/office/officeart/2005/8/layout/hierarchy3"/>
    <dgm:cxn modelId="{9E5A859A-7DA4-4189-BE0C-F984A03005D8}" type="presParOf" srcId="{4E21484A-BA8F-42D3-8ADB-F9485A25AE1B}" destId="{00E3B2AD-2D10-482A-9F9C-BDCAD45A3310}" srcOrd="0" destOrd="0" presId="urn:microsoft.com/office/officeart/2005/8/layout/hierarchy3"/>
    <dgm:cxn modelId="{38961508-6ECB-4BF2-A08F-1EF5E1AC9D42}" type="presParOf" srcId="{00E3B2AD-2D10-482A-9F9C-BDCAD45A3310}" destId="{52235DE6-4E30-4579-A090-CE27AAFBB9A0}" srcOrd="0" destOrd="0" presId="urn:microsoft.com/office/officeart/2005/8/layout/hierarchy3"/>
    <dgm:cxn modelId="{1D00BE48-9637-4F59-96C3-0F3BBACAE555}" type="presParOf" srcId="{52235DE6-4E30-4579-A090-CE27AAFBB9A0}" destId="{5438B998-4167-4C07-8456-42FAA29F7338}" srcOrd="0" destOrd="0" presId="urn:microsoft.com/office/officeart/2005/8/layout/hierarchy3"/>
    <dgm:cxn modelId="{6CC8EBA3-CA6A-40F8-82E0-8F037B12776F}" type="presParOf" srcId="{52235DE6-4E30-4579-A090-CE27AAFBB9A0}" destId="{DA59491D-9A4C-4F94-84B3-1C5C3C2BAB5D}" srcOrd="1" destOrd="0" presId="urn:microsoft.com/office/officeart/2005/8/layout/hierarchy3"/>
    <dgm:cxn modelId="{2FE2683E-9362-482C-A022-D3D7BC591890}" type="presParOf" srcId="{00E3B2AD-2D10-482A-9F9C-BDCAD45A3310}" destId="{D59A5171-A959-44CE-89C8-BE9EE2BFA2C5}" srcOrd="1" destOrd="0" presId="urn:microsoft.com/office/officeart/2005/8/layout/hierarchy3"/>
    <dgm:cxn modelId="{17A77AAC-C5C3-468B-86E1-F98316FE34CF}" type="presParOf" srcId="{D59A5171-A959-44CE-89C8-BE9EE2BFA2C5}" destId="{7CA03F4D-BC05-4D6B-B45A-454F3E33B69B}" srcOrd="0" destOrd="0" presId="urn:microsoft.com/office/officeart/2005/8/layout/hierarchy3"/>
    <dgm:cxn modelId="{90E7CA08-7C95-4D85-841A-3D1817349EAD}" type="presParOf" srcId="{D59A5171-A959-44CE-89C8-BE9EE2BFA2C5}" destId="{F5198DD1-498E-4BD0-9180-BA58D01D9FFB}" srcOrd="1" destOrd="0" presId="urn:microsoft.com/office/officeart/2005/8/layout/hierarchy3"/>
    <dgm:cxn modelId="{70B5D02D-86DD-4271-9182-C0C63F4920D2}" type="presParOf" srcId="{D59A5171-A959-44CE-89C8-BE9EE2BFA2C5}" destId="{FD4E9524-BBF4-4CC9-B85B-8501661A5539}" srcOrd="2" destOrd="0" presId="urn:microsoft.com/office/officeart/2005/8/layout/hierarchy3"/>
    <dgm:cxn modelId="{B535EC2B-8BFF-4A59-8F05-54F1E38B6642}" type="presParOf" srcId="{D59A5171-A959-44CE-89C8-BE9EE2BFA2C5}" destId="{3EC2E521-9E26-4706-BEA9-F649F94508B0}" srcOrd="3" destOrd="0" presId="urn:microsoft.com/office/officeart/2005/8/layout/hierarchy3"/>
    <dgm:cxn modelId="{E9001770-C3C2-4AF9-B0E3-B7F778518FC0}" type="presParOf" srcId="{D59A5171-A959-44CE-89C8-BE9EE2BFA2C5}" destId="{4E61E31E-7406-43B2-9BF0-E245C45D1C7B}" srcOrd="4" destOrd="0" presId="urn:microsoft.com/office/officeart/2005/8/layout/hierarchy3"/>
    <dgm:cxn modelId="{F2BCF515-7310-48EA-942D-95350C541E32}" type="presParOf" srcId="{D59A5171-A959-44CE-89C8-BE9EE2BFA2C5}" destId="{02EFE850-201E-4EC2-9B14-CCD981A7C800}" srcOrd="5" destOrd="0" presId="urn:microsoft.com/office/officeart/2005/8/layout/hierarchy3"/>
    <dgm:cxn modelId="{2D542FE3-4A19-4524-8075-6809DBA90110}" type="presParOf" srcId="{D59A5171-A959-44CE-89C8-BE9EE2BFA2C5}" destId="{6570695F-6565-420C-81F6-65C9B024A682}" srcOrd="6" destOrd="0" presId="urn:microsoft.com/office/officeart/2005/8/layout/hierarchy3"/>
    <dgm:cxn modelId="{746579C4-1D92-4116-B33F-0E8FEFD2C549}" type="presParOf" srcId="{D59A5171-A959-44CE-89C8-BE9EE2BFA2C5}" destId="{04AB5D56-2354-4A75-A04D-E5E6756D2FB1}" srcOrd="7" destOrd="0" presId="urn:microsoft.com/office/officeart/2005/8/layout/hierarchy3"/>
    <dgm:cxn modelId="{41FC7077-577F-4255-8C82-B6F7BE5739D4}" type="presParOf" srcId="{D59A5171-A959-44CE-89C8-BE9EE2BFA2C5}" destId="{85B392BE-5DBF-432F-99CC-2B1DE09B2B59}" srcOrd="8" destOrd="0" presId="urn:microsoft.com/office/officeart/2005/8/layout/hierarchy3"/>
    <dgm:cxn modelId="{6ED3EB7F-8B75-464F-9174-441FD21679E0}" type="presParOf" srcId="{D59A5171-A959-44CE-89C8-BE9EE2BFA2C5}" destId="{E0DE0187-6EF5-447F-A61E-29CE5E00C64B}" srcOrd="9" destOrd="0" presId="urn:microsoft.com/office/officeart/2005/8/layout/hierarchy3"/>
    <dgm:cxn modelId="{72C79FBC-6BBF-4C09-8E2D-3BEFB77211EA}" type="presParOf" srcId="{D59A5171-A959-44CE-89C8-BE9EE2BFA2C5}" destId="{F7BA4414-6899-419E-9FC6-A5A61D6DC76E}" srcOrd="10" destOrd="0" presId="urn:microsoft.com/office/officeart/2005/8/layout/hierarchy3"/>
    <dgm:cxn modelId="{9BAE0926-956D-44E2-87A2-806E788F8502}" type="presParOf" srcId="{D59A5171-A959-44CE-89C8-BE9EE2BFA2C5}" destId="{4932CA85-0D51-491C-9B68-063BD47693EB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56849-E28D-4729-B4EC-D3C6FA7F6CE5}">
      <dsp:nvSpPr>
        <dsp:cNvPr id="0" name=""/>
        <dsp:cNvSpPr/>
      </dsp:nvSpPr>
      <dsp:spPr>
        <a:xfrm>
          <a:off x="0" y="169836"/>
          <a:ext cx="53848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Program Fails</a:t>
          </a:r>
        </a:p>
      </dsp:txBody>
      <dsp:txXfrm>
        <a:off x="34269" y="204105"/>
        <a:ext cx="5316262" cy="633462"/>
      </dsp:txXfrm>
    </dsp:sp>
    <dsp:sp modelId="{58057B24-0777-4452-9580-12D6F08B7D37}">
      <dsp:nvSpPr>
        <dsp:cNvPr id="0" name=""/>
        <dsp:cNvSpPr/>
      </dsp:nvSpPr>
      <dsp:spPr>
        <a:xfrm>
          <a:off x="0" y="1736976"/>
          <a:ext cx="53848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Targeted Programs</a:t>
          </a:r>
        </a:p>
      </dsp:txBody>
      <dsp:txXfrm>
        <a:off x="34269" y="1771245"/>
        <a:ext cx="5316262" cy="633462"/>
      </dsp:txXfrm>
    </dsp:sp>
    <dsp:sp modelId="{FFB9D2B0-6DBA-4730-AC88-9CC2613984A7}">
      <dsp:nvSpPr>
        <dsp:cNvPr id="0" name=""/>
        <dsp:cNvSpPr/>
      </dsp:nvSpPr>
      <dsp:spPr>
        <a:xfrm>
          <a:off x="0" y="946726"/>
          <a:ext cx="53848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Niche Programs</a:t>
          </a:r>
        </a:p>
      </dsp:txBody>
      <dsp:txXfrm>
        <a:off x="34269" y="980995"/>
        <a:ext cx="5316262" cy="633462"/>
      </dsp:txXfrm>
    </dsp:sp>
    <dsp:sp modelId="{28CD08B2-4D4C-420F-A015-A9018D935634}">
      <dsp:nvSpPr>
        <dsp:cNvPr id="0" name=""/>
        <dsp:cNvSpPr/>
      </dsp:nvSpPr>
      <dsp:spPr>
        <a:xfrm>
          <a:off x="0" y="2535036"/>
          <a:ext cx="53848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Applications..Not</a:t>
          </a:r>
          <a:r>
            <a:rPr lang="en-US" sz="3000" kern="1200" dirty="0"/>
            <a:t> Completed?</a:t>
          </a:r>
        </a:p>
      </dsp:txBody>
      <dsp:txXfrm>
        <a:off x="34269" y="2569305"/>
        <a:ext cx="5316262" cy="633462"/>
      </dsp:txXfrm>
    </dsp:sp>
    <dsp:sp modelId="{5B788642-B2EE-4FFE-85A7-984E4296F936}">
      <dsp:nvSpPr>
        <dsp:cNvPr id="0" name=""/>
        <dsp:cNvSpPr/>
      </dsp:nvSpPr>
      <dsp:spPr>
        <a:xfrm>
          <a:off x="0" y="3361535"/>
          <a:ext cx="53848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Works..If</a:t>
          </a:r>
          <a:r>
            <a:rPr lang="en-US" sz="3000" kern="1200" dirty="0"/>
            <a:t> We Push to You</a:t>
          </a:r>
        </a:p>
      </dsp:txBody>
      <dsp:txXfrm>
        <a:off x="34269" y="3395804"/>
        <a:ext cx="5316262" cy="633462"/>
      </dsp:txXfrm>
    </dsp:sp>
    <dsp:sp modelId="{90946D96-D59A-4BC4-AEDB-F3D50051D872}">
      <dsp:nvSpPr>
        <dsp:cNvPr id="0" name=""/>
        <dsp:cNvSpPr/>
      </dsp:nvSpPr>
      <dsp:spPr>
        <a:xfrm>
          <a:off x="0" y="4111836"/>
          <a:ext cx="53848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Normal Fluctuation Program</a:t>
          </a:r>
        </a:p>
      </dsp:txBody>
      <dsp:txXfrm>
        <a:off x="34269" y="4146105"/>
        <a:ext cx="5316262" cy="633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B998-4167-4C07-8456-42FAA29F7338}">
      <dsp:nvSpPr>
        <dsp:cNvPr id="0" name=""/>
        <dsp:cNvSpPr/>
      </dsp:nvSpPr>
      <dsp:spPr>
        <a:xfrm>
          <a:off x="690737" y="2223"/>
          <a:ext cx="2616081" cy="672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Deer Creek Acquired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June 2018</a:t>
          </a:r>
        </a:p>
      </dsp:txBody>
      <dsp:txXfrm>
        <a:off x="710442" y="21928"/>
        <a:ext cx="2576671" cy="633380"/>
      </dsp:txXfrm>
    </dsp:sp>
    <dsp:sp modelId="{7CA03F4D-BC05-4D6B-B45A-454F3E33B69B}">
      <dsp:nvSpPr>
        <dsp:cNvPr id="0" name=""/>
        <dsp:cNvSpPr/>
      </dsp:nvSpPr>
      <dsp:spPr>
        <a:xfrm>
          <a:off x="952345" y="675013"/>
          <a:ext cx="261608" cy="40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535"/>
              </a:lnTo>
              <a:lnTo>
                <a:pt x="261608" y="4095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98DD1-498E-4BD0-9180-BA58D01D9FFB}">
      <dsp:nvSpPr>
        <dsp:cNvPr id="0" name=""/>
        <dsp:cNvSpPr/>
      </dsp:nvSpPr>
      <dsp:spPr>
        <a:xfrm>
          <a:off x="1213954" y="811525"/>
          <a:ext cx="2884626" cy="546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Meters Replaced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March 2019</a:t>
          </a:r>
        </a:p>
      </dsp:txBody>
      <dsp:txXfrm>
        <a:off x="1229947" y="827518"/>
        <a:ext cx="2852640" cy="514061"/>
      </dsp:txXfrm>
    </dsp:sp>
    <dsp:sp modelId="{FD4E9524-BBF4-4CC9-B85B-8501661A5539}">
      <dsp:nvSpPr>
        <dsp:cNvPr id="0" name=""/>
        <dsp:cNvSpPr/>
      </dsp:nvSpPr>
      <dsp:spPr>
        <a:xfrm>
          <a:off x="952345" y="675013"/>
          <a:ext cx="261608" cy="1092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2095"/>
              </a:lnTo>
              <a:lnTo>
                <a:pt x="261608" y="10920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2E521-9E26-4706-BEA9-F649F94508B0}">
      <dsp:nvSpPr>
        <dsp:cNvPr id="0" name=""/>
        <dsp:cNvSpPr/>
      </dsp:nvSpPr>
      <dsp:spPr>
        <a:xfrm>
          <a:off x="1213954" y="1494085"/>
          <a:ext cx="2884626" cy="546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Feasibility &amp; Topo Studies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March-Nov. 2020</a:t>
          </a:r>
        </a:p>
      </dsp:txBody>
      <dsp:txXfrm>
        <a:off x="1229947" y="1510078"/>
        <a:ext cx="2852640" cy="514061"/>
      </dsp:txXfrm>
    </dsp:sp>
    <dsp:sp modelId="{4E61E31E-7406-43B2-9BF0-E245C45D1C7B}">
      <dsp:nvSpPr>
        <dsp:cNvPr id="0" name=""/>
        <dsp:cNvSpPr/>
      </dsp:nvSpPr>
      <dsp:spPr>
        <a:xfrm>
          <a:off x="952345" y="675013"/>
          <a:ext cx="261608" cy="1774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655"/>
              </a:lnTo>
              <a:lnTo>
                <a:pt x="261608" y="17746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FE850-201E-4EC2-9B14-CCD981A7C800}">
      <dsp:nvSpPr>
        <dsp:cNvPr id="0" name=""/>
        <dsp:cNvSpPr/>
      </dsp:nvSpPr>
      <dsp:spPr>
        <a:xfrm>
          <a:off x="1213954" y="2176645"/>
          <a:ext cx="2884626" cy="546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LCRA Grant Application December 2020</a:t>
          </a:r>
        </a:p>
      </dsp:txBody>
      <dsp:txXfrm>
        <a:off x="1229947" y="2192638"/>
        <a:ext cx="2852640" cy="514061"/>
      </dsp:txXfrm>
    </dsp:sp>
    <dsp:sp modelId="{6570695F-6565-420C-81F6-65C9B024A682}">
      <dsp:nvSpPr>
        <dsp:cNvPr id="0" name=""/>
        <dsp:cNvSpPr/>
      </dsp:nvSpPr>
      <dsp:spPr>
        <a:xfrm>
          <a:off x="952345" y="675013"/>
          <a:ext cx="261608" cy="245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214"/>
              </a:lnTo>
              <a:lnTo>
                <a:pt x="261608" y="2457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B5D56-2354-4A75-A04D-E5E6756D2FB1}">
      <dsp:nvSpPr>
        <dsp:cNvPr id="0" name=""/>
        <dsp:cNvSpPr/>
      </dsp:nvSpPr>
      <dsp:spPr>
        <a:xfrm>
          <a:off x="1213954" y="2859204"/>
          <a:ext cx="2884626" cy="546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Monopoles etc.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March 2021</a:t>
          </a:r>
        </a:p>
      </dsp:txBody>
      <dsp:txXfrm>
        <a:off x="1229947" y="2875197"/>
        <a:ext cx="2852640" cy="514061"/>
      </dsp:txXfrm>
    </dsp:sp>
    <dsp:sp modelId="{85B392BE-5DBF-432F-99CC-2B1DE09B2B59}">
      <dsp:nvSpPr>
        <dsp:cNvPr id="0" name=""/>
        <dsp:cNvSpPr/>
      </dsp:nvSpPr>
      <dsp:spPr>
        <a:xfrm>
          <a:off x="952345" y="675013"/>
          <a:ext cx="261608" cy="313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9774"/>
              </a:lnTo>
              <a:lnTo>
                <a:pt x="261608" y="31397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E0187-6EF5-447F-A61E-29CE5E00C64B}">
      <dsp:nvSpPr>
        <dsp:cNvPr id="0" name=""/>
        <dsp:cNvSpPr/>
      </dsp:nvSpPr>
      <dsp:spPr>
        <a:xfrm>
          <a:off x="1213954" y="3541764"/>
          <a:ext cx="2884626" cy="546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Neptune 360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March 2021</a:t>
          </a:r>
        </a:p>
      </dsp:txBody>
      <dsp:txXfrm>
        <a:off x="1229947" y="3557757"/>
        <a:ext cx="2852640" cy="514061"/>
      </dsp:txXfrm>
    </dsp:sp>
    <dsp:sp modelId="{F7BA4414-6899-419E-9FC6-A5A61D6DC76E}">
      <dsp:nvSpPr>
        <dsp:cNvPr id="0" name=""/>
        <dsp:cNvSpPr/>
      </dsp:nvSpPr>
      <dsp:spPr>
        <a:xfrm>
          <a:off x="952345" y="675013"/>
          <a:ext cx="261608" cy="3822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2334"/>
              </a:lnTo>
              <a:lnTo>
                <a:pt x="261608" y="3822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2CA85-0D51-491C-9B68-063BD47693EB}">
      <dsp:nvSpPr>
        <dsp:cNvPr id="0" name=""/>
        <dsp:cNvSpPr/>
      </dsp:nvSpPr>
      <dsp:spPr>
        <a:xfrm>
          <a:off x="1213954" y="4224324"/>
          <a:ext cx="2884626" cy="546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WaterSmart</a:t>
          </a:r>
          <a:r>
            <a:rPr lang="en-US" sz="1600" kern="1200" dirty="0"/>
            <a:t> &amp; TWRI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Q3 2022</a:t>
          </a:r>
        </a:p>
      </dsp:txBody>
      <dsp:txXfrm>
        <a:off x="1229947" y="4240317"/>
        <a:ext cx="2852640" cy="514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3T21:19:04.2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3T21:19:04.2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5E724-C201-4ADA-AB29-55297E2BE6A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1C6D1-38DF-4ECE-87E0-CFA524798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run the outdoor landscape rebate programs at the Austin Water – Water Conservation Division for 10 years now.</a:t>
            </a:r>
          </a:p>
          <a:p>
            <a:r>
              <a:rPr lang="en-US" dirty="0"/>
              <a:t>My education is in Environmental Science and Landscape Architecture.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currently looking at these options.</a:t>
            </a:r>
          </a:p>
          <a:p>
            <a:endParaRPr lang="en-US" dirty="0"/>
          </a:p>
          <a:p>
            <a:r>
              <a:rPr lang="en-US" dirty="0"/>
              <a:t>Show where our water supply </a:t>
            </a:r>
            <a:r>
              <a:rPr lang="en-US" b="1" dirty="0"/>
              <a:t>should be </a:t>
            </a:r>
            <a:r>
              <a:rPr lang="en-US" dirty="0"/>
              <a:t>instead of highlighting the drought levels. </a:t>
            </a:r>
            <a:r>
              <a:rPr lang="en-US" dirty="0" err="1"/>
              <a:t>WaterSmart</a:t>
            </a:r>
            <a:r>
              <a:rPr lang="en-US" dirty="0"/>
              <a:t> app notifications. (My ATX Water)</a:t>
            </a:r>
          </a:p>
          <a:p>
            <a:endParaRPr lang="en-US" dirty="0"/>
          </a:p>
          <a:p>
            <a:r>
              <a:rPr lang="en-US" dirty="0"/>
              <a:t>Or should we concentrate our efforts in residential landscape ordinances.</a:t>
            </a:r>
          </a:p>
          <a:p>
            <a:endParaRPr lang="en-US" dirty="0"/>
          </a:p>
          <a:p>
            <a:r>
              <a:rPr lang="en-US" dirty="0"/>
              <a:t>Thank you and now I will hand it over to Karen.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25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934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ACC46-C279-443F-B556-4A2B318B4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47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7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ACC46-C279-443F-B556-4A2B318B4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37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25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abt</a:t>
            </a:r>
            <a:r>
              <a:rPr lang="en-US" dirty="0"/>
              <a:t> 810 connections in</a:t>
            </a:r>
            <a:r>
              <a:rPr lang="en-US" baseline="0" dirty="0"/>
              <a:t>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953C-4B80-48F8-81D8-8D46229AB9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72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-replaced all meters with Neptune with the intention of going to AMI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-applied for grant to help with the Neptune 360 portion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-received grant approval end of 2020/paperwork finished early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-March 2021 was the go-live for AMI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953C-4B80-48F8-81D8-8D46229AB9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69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463 email notifications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953C-4B80-48F8-81D8-8D46229AB9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288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period of Apr. – Oct. 2021 (was a wetter year)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/>
              <a:t>16.26% : </a:t>
            </a:r>
            <a:r>
              <a:rPr lang="en-US" dirty="0"/>
              <a:t>7,348 gals/month to 6,153 gals/month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-13% system decrease: 43,715,293 to 38,036,661 gallons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Still in the process of normalizing for a wet year, but so far results are promising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953C-4B80-48F8-81D8-8D46229AB9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39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successful, the information used to engage and educate must (1) be comprehensive,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both broad and narrow information, so that individuals understand where they fit into water management and how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actions impact water management and their community, and (2) help them make decisions about their use.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simplifying the data is important for customer understanding,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also important to have staff in at least 1 department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(billing, conservation, customer service) trained to knowledgeably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 questions about the bill and the meter technology.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literature review: developing an information feedback interface to encourage water conservation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 among utility customers, Chelsea Hawkins &amp; Allen Berthold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https://twj-ojs-tdl.tdl.org/twj/index.php/twj/issue/view/366/texas-water-journal-volume-7</a:t>
            </a:r>
          </a:p>
          <a:p>
            <a:endParaRPr lang="en-US" i="1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2014, the water utility in Duluth, Minnesota, deployed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 to approximately 5,000 distinct customers in a pilot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to test its effectiveness. Officials at the utility evaluated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customers viewed the AMI-enhanced consumption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and other information promoted on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more than they would review a standard monthly bill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was available to them online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Bensch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2014).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i="1" dirty="0"/>
              <a:t>https://www.energy.gov/sites/prod/files/2016/10/f33/MN_Power_CBP_Interim_Report_0.pdf</a:t>
            </a:r>
          </a:p>
          <a:p>
            <a:endParaRPr lang="en-US" i="1" dirty="0"/>
          </a:p>
          <a:p>
            <a:r>
              <a:rPr lang="en-US" i="1" dirty="0"/>
              <a:t>https://www.energy.gov/sites/prod/files/2017/01/f34/MN_Power_CBP_FinalEvaluationReport_09302016.pdf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953C-4B80-48F8-81D8-8D46229AB9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41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InvoiceCloud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embedded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WaterSmart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single sign-on bill pay and use info,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WaterSmart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linked to our webpage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953C-4B80-48F8-81D8-8D46229AB9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0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Austin’s water supply comes from a combined storage of Lake Travis and Lake Buchanan. I believe all of us were affected one way or another during this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766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partnership between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AgriLife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Engineering :)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953C-4B80-48F8-81D8-8D46229AB9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08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</a:t>
            </a:r>
            <a:r>
              <a:rPr lang="en-US" baseline="0" dirty="0"/>
              <a:t> what our data tells us can help us identify groups of customers or topics that customers will engage with us on</a:t>
            </a:r>
          </a:p>
          <a:p>
            <a:r>
              <a:rPr lang="en-US" baseline="0" dirty="0"/>
              <a:t>-not just residential, but commercial, developer/builder, schools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9953C-4B80-48F8-81D8-8D46229AB9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12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No major changes since 2011. (Most popular rebate of all rebates)</a:t>
            </a:r>
            <a:endParaRPr lang="en-US" sz="1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804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did we promote these programs during this 10-year period? Not blasting internet until 2017 but platforms like </a:t>
            </a:r>
            <a:r>
              <a:rPr lang="en-US" dirty="0" err="1"/>
              <a:t>NextDoor</a:t>
            </a:r>
            <a:r>
              <a:rPr lang="en-US" dirty="0"/>
              <a:t> gave us more opportunities to reach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274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FISCAL YEAR. (all timeline graphs in this presentation) Average rainfall for Austin is around 34 inches a year. (NOAA for these numbers)  We are looking at the combined RWH and WWL application submittals.  This includes denied applications for those that did not meet application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83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Cannot get more granular than yearly budgets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25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Inverse relationship.  Closest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7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would have needed a behavioral study to confirm.</a:t>
            </a:r>
          </a:p>
          <a:p>
            <a:r>
              <a:rPr lang="en-US" dirty="0"/>
              <a:t>When hearing Stage 2 restrictions, ears perk up.(what happens during these stages?)  </a:t>
            </a:r>
          </a:p>
          <a:p>
            <a:endParaRPr lang="en-US" dirty="0"/>
          </a:p>
          <a:p>
            <a:r>
              <a:rPr lang="en-US" dirty="0"/>
              <a:t>And why did they have the resources in 2011?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3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these are application submittals, not participants. .. Rainfall had “little” effect on applications..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B89B5-D186-44ED-9613-302D7DA4E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9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70720-7551-4625-9AC9-B5295208E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00CED-E4D2-4CD6-9C74-60927AFC4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5E1A8-5F4B-4DB2-BF7C-A698271F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A4A68-B88B-4618-A617-7EC526F9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BA085-9248-4625-977F-7BFF392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9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5835-5104-403A-A7FE-FCE2597C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8F94D-971E-4D71-A615-A3372E364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C6-11AB-462A-A7E9-907C56CE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5198-461C-46D7-AA35-737DC3AC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95741-0B4C-4A4B-894B-003A0C47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0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39E878-E48A-4273-895B-F3CFC1434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63D6D-0E1F-4433-BEC7-476279250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E420D-2701-4C86-8498-6D77609C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68E5B-E4AE-4423-B1F2-6E41165C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5BEC1-990D-461B-8BD1-714E8B9C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9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C16678-14DC-4AC4-A56C-AA9C4F2CB44E}"/>
              </a:ext>
            </a:extLst>
          </p:cNvPr>
          <p:cNvSpPr/>
          <p:nvPr userDrawn="1"/>
        </p:nvSpPr>
        <p:spPr>
          <a:xfrm>
            <a:off x="7450566" y="0"/>
            <a:ext cx="475488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7E6DBA-6A5D-411B-95BD-14ABBAE5F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0" y="457200"/>
            <a:ext cx="3899914" cy="2036803"/>
          </a:xfrm>
        </p:spPr>
        <p:txBody>
          <a:bodyPr wrap="square" lIns="0" tIns="0" rIns="0" bIns="0"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AAFB6-C436-4E4D-8677-B1875FD2D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566" y="4572000"/>
            <a:ext cx="3200399" cy="16002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58F98BC-BD30-4867-8F68-F1B515DF07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3276" y="6213635"/>
            <a:ext cx="3017520" cy="276999"/>
          </a:xfr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FC1BF5-1290-4A77-B01B-01A2160A18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598" y="5074555"/>
            <a:ext cx="869577" cy="869577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F639E7-F1E2-47C8-81F2-02129248DA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00" y="4022187"/>
            <a:ext cx="3823714" cy="276999"/>
          </a:xfrm>
        </p:spPr>
        <p:txBody>
          <a:bodyPr lIns="0" tIns="0" rIns="0" bIns="0">
            <a:normAutofit/>
          </a:bodyPr>
          <a:lstStyle>
            <a:lvl1pPr marL="0" indent="0" algn="r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9504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74F299-2549-4891-A891-B7E6DF6F17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16678-14DC-4AC4-A56C-AA9C4F2CB44E}"/>
              </a:ext>
            </a:extLst>
          </p:cNvPr>
          <p:cNvSpPr/>
          <p:nvPr userDrawn="1"/>
        </p:nvSpPr>
        <p:spPr>
          <a:xfrm>
            <a:off x="0" y="3505200"/>
            <a:ext cx="12205447" cy="201168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7E6DBA-6A5D-411B-95BD-14ABBAE5F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86200"/>
            <a:ext cx="12192000" cy="1015663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BFB4D83-9BC8-49B4-8B61-35FBCD6E69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3447" y="4953000"/>
            <a:ext cx="12218894" cy="369332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 | 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F31C67-A89C-4AD6-A209-E77D258CB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5992837"/>
            <a:ext cx="640080" cy="64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C4C44C-04F0-490C-A966-A5BD3BCB50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4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E4C7F7-D755-4F17-AF5A-CF3ED1D6E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" t="8444" r="-110" b="16639"/>
          <a:stretch/>
        </p:blipFill>
        <p:spPr>
          <a:xfrm>
            <a:off x="-1" y="1"/>
            <a:ext cx="1220544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16678-14DC-4AC4-A56C-AA9C4F2CB44E}"/>
              </a:ext>
            </a:extLst>
          </p:cNvPr>
          <p:cNvSpPr/>
          <p:nvPr userDrawn="1"/>
        </p:nvSpPr>
        <p:spPr>
          <a:xfrm>
            <a:off x="0" y="0"/>
            <a:ext cx="12205447" cy="201168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97E6DBA-6A5D-411B-95BD-14ABBAE5F0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8009"/>
            <a:ext cx="12192000" cy="1015663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9C2CD-F4A7-4811-8418-673785DFA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800" y="5992837"/>
            <a:ext cx="640080" cy="640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78BD01-237B-49A5-83FC-8BD40FCB8F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7CD3C62-40B3-417F-B117-B98695F31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3447" y="1513672"/>
            <a:ext cx="12218894" cy="369332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 |  Date</a:t>
            </a:r>
          </a:p>
        </p:txBody>
      </p:sp>
    </p:spTree>
    <p:extLst>
      <p:ext uri="{BB962C8B-B14F-4D97-AF65-F5344CB8AC3E}">
        <p14:creationId xmlns:p14="http://schemas.microsoft.com/office/powerpoint/2010/main" val="106999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6EA4-4935-4DCD-9B63-E11A701D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2209799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A24B3-E6C8-4E35-80DD-A916F76FE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10972800" cy="220979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6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8CA9-7943-4582-9504-A362286A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838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22DDB-2C12-4B23-B99F-F1DDAC42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14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8CA9-7943-4582-9504-A362286A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838705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02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3657600" cy="2667000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3962400"/>
            <a:ext cx="3657600" cy="14582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16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85800"/>
            <a:ext cx="6399210" cy="54864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685800"/>
            <a:ext cx="3657600" cy="2357610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429000"/>
            <a:ext cx="3657599" cy="243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9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0171-0C68-45B5-BB55-6F2DCC93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E9B3-FDEE-4980-A9EE-F402698FC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D70A-D979-4863-89EB-D0616420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2FB85-65F2-42D0-B89F-8B9B965F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90D6-B48E-4958-B2E9-66D2FFF7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5DF4-5EEF-402D-AB17-F8609D25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455D-7446-446C-B420-0823A991C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22011"/>
            <a:ext cx="5410200" cy="35549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04931-701D-4D3D-9B3A-293360590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2011"/>
            <a:ext cx="5410200" cy="35549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4307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920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01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A958D-4C87-4642-80CA-58D0F75B9CFC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600" y="762000"/>
            <a:ext cx="3657600" cy="2667000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48600" y="3962400"/>
            <a:ext cx="3657600" cy="14582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B256E-8825-4F2A-99DF-F9976CE497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66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010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A958D-4C87-4642-80CA-58D0F75B9CFC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3657600" cy="2667000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48600" y="762000"/>
            <a:ext cx="3657600" cy="465861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98146-D852-4274-A519-74ABC16B74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601980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87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685800"/>
            <a:ext cx="6095998" cy="5105400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85BBB-B734-4286-BF67-C826CEB191F0}"/>
              </a:ext>
            </a:extLst>
          </p:cNvPr>
          <p:cNvSpPr/>
          <p:nvPr userDrawn="1"/>
        </p:nvSpPr>
        <p:spPr>
          <a:xfrm>
            <a:off x="-15997" y="0"/>
            <a:ext cx="5181600" cy="6858000"/>
          </a:xfrm>
          <a:prstGeom prst="rect">
            <a:avLst/>
          </a:prstGeom>
          <a:solidFill>
            <a:srgbClr val="2AA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3119EB-20F1-4F07-B25D-67595870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4267200" cy="5029200"/>
          </a:xfrm>
        </p:spPr>
        <p:txBody>
          <a:bodyPr anchor="t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020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A3281-4D2B-2144-A209-7D3A837D828A}"/>
              </a:ext>
            </a:extLst>
          </p:cNvPr>
          <p:cNvSpPr/>
          <p:nvPr userDrawn="1"/>
        </p:nvSpPr>
        <p:spPr>
          <a:xfrm>
            <a:off x="4952999" y="2127183"/>
            <a:ext cx="7238999" cy="238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CA78E-4688-BD40-8748-85CE09A36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3011" y="2127183"/>
            <a:ext cx="6698974" cy="1559719"/>
          </a:xfrm>
          <a:noFill/>
          <a:ln>
            <a:noFill/>
          </a:ln>
        </p:spPr>
        <p:txBody>
          <a:bodyPr lIns="0" tIns="91440" rIns="0" bIns="91440"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C5356-7662-BE44-B928-ED9CB8D37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011" y="3686902"/>
            <a:ext cx="6698974" cy="806690"/>
          </a:xfrm>
        </p:spPr>
        <p:txBody>
          <a:bodyPr lIns="0" tIns="91440" rIns="0" bIns="9144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47D98-1D67-4D49-9E3E-D1FBA344672E}"/>
              </a:ext>
            </a:extLst>
          </p:cNvPr>
          <p:cNvSpPr/>
          <p:nvPr userDrawn="1"/>
        </p:nvSpPr>
        <p:spPr>
          <a:xfrm>
            <a:off x="0" y="2127183"/>
            <a:ext cx="1364974" cy="238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D21C69F-FE0E-3344-BB01-F0B044962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9700" y="2723462"/>
            <a:ext cx="3098573" cy="11950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274F9C-76CD-5344-80CE-7720340F5A6D}"/>
              </a:ext>
            </a:extLst>
          </p:cNvPr>
          <p:cNvSpPr/>
          <p:nvPr userDrawn="1"/>
        </p:nvSpPr>
        <p:spPr>
          <a:xfrm>
            <a:off x="0" y="6629400"/>
            <a:ext cx="1218895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99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547D98-1D67-4D49-9E3E-D1FBA344672E}"/>
              </a:ext>
            </a:extLst>
          </p:cNvPr>
          <p:cNvSpPr/>
          <p:nvPr userDrawn="1"/>
        </p:nvSpPr>
        <p:spPr>
          <a:xfrm>
            <a:off x="0" y="2127183"/>
            <a:ext cx="1364974" cy="238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D21C69F-FE0E-3344-BB01-F0B044962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9700" y="2723462"/>
            <a:ext cx="3098573" cy="11950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274F9C-76CD-5344-80CE-7720340F5A6D}"/>
              </a:ext>
            </a:extLst>
          </p:cNvPr>
          <p:cNvSpPr/>
          <p:nvPr userDrawn="1"/>
        </p:nvSpPr>
        <p:spPr>
          <a:xfrm>
            <a:off x="0" y="6629400"/>
            <a:ext cx="1218895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35F6F6-BCCC-4042-9A36-EA96CC7C98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9826" y="2127183"/>
            <a:ext cx="7238999" cy="23865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FE3B1-E247-5D45-BB6F-6D796E074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9838" y="287720"/>
            <a:ext cx="6698974" cy="1559719"/>
          </a:xfrm>
          <a:noFill/>
          <a:ln>
            <a:noFill/>
          </a:ln>
        </p:spPr>
        <p:txBody>
          <a:bodyPr lIns="0" tIns="91440" rIns="0" bIns="91440" anchor="b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99364E0-7085-FE4E-9934-18E4321C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838" y="4793511"/>
            <a:ext cx="6698974" cy="806690"/>
          </a:xfrm>
        </p:spPr>
        <p:txBody>
          <a:bodyPr lIns="0" tIns="91440" rIns="0" bIns="9144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736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6A3281-4D2B-2144-A209-7D3A837D828A}"/>
              </a:ext>
            </a:extLst>
          </p:cNvPr>
          <p:cNvSpPr/>
          <p:nvPr userDrawn="1"/>
        </p:nvSpPr>
        <p:spPr>
          <a:xfrm>
            <a:off x="4952999" y="2127183"/>
            <a:ext cx="7238999" cy="23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CA78E-4688-BD40-8748-85CE09A36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3011" y="2127183"/>
            <a:ext cx="6698974" cy="1559719"/>
          </a:xfrm>
          <a:noFill/>
          <a:ln>
            <a:noFill/>
          </a:ln>
        </p:spPr>
        <p:txBody>
          <a:bodyPr lIns="0" tIns="91440" rIns="0" bIns="91440"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C5356-7662-BE44-B928-ED9CB8D37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011" y="3686902"/>
            <a:ext cx="6698974" cy="806690"/>
          </a:xfrm>
        </p:spPr>
        <p:txBody>
          <a:bodyPr lIns="0" tIns="91440" rIns="0" bIns="9144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47D98-1D67-4D49-9E3E-D1FBA344672E}"/>
              </a:ext>
            </a:extLst>
          </p:cNvPr>
          <p:cNvSpPr/>
          <p:nvPr userDrawn="1"/>
        </p:nvSpPr>
        <p:spPr>
          <a:xfrm>
            <a:off x="0" y="2127183"/>
            <a:ext cx="1364974" cy="23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D21C69F-FE0E-3344-BB01-F0B044962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9700" y="2723462"/>
            <a:ext cx="3098573" cy="11950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633CC0-2912-5B4C-BAC1-66397B76979E}"/>
              </a:ext>
            </a:extLst>
          </p:cNvPr>
          <p:cNvSpPr/>
          <p:nvPr userDrawn="1"/>
        </p:nvSpPr>
        <p:spPr>
          <a:xfrm>
            <a:off x="3048" y="6628384"/>
            <a:ext cx="12188952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1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D21C69F-FE0E-3344-BB01-F0B0449627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9700" y="2723462"/>
            <a:ext cx="3098573" cy="119504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35F6F6-BCCC-4042-9A36-EA96CC7C98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9826" y="2127183"/>
            <a:ext cx="7238999" cy="23865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E70973-6BBC-9D4E-99C1-F7FA179E833F}"/>
              </a:ext>
            </a:extLst>
          </p:cNvPr>
          <p:cNvSpPr/>
          <p:nvPr userDrawn="1"/>
        </p:nvSpPr>
        <p:spPr>
          <a:xfrm>
            <a:off x="3048" y="2127183"/>
            <a:ext cx="1364974" cy="238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7F5446-21A4-5049-99E2-ADEDABF11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9838" y="287720"/>
            <a:ext cx="6698974" cy="1559719"/>
          </a:xfrm>
          <a:noFill/>
          <a:ln>
            <a:noFill/>
          </a:ln>
        </p:spPr>
        <p:txBody>
          <a:bodyPr lIns="0" tIns="91440" rIns="0" bIns="91440" anchor="b"/>
          <a:lstStyle>
            <a:lvl1pPr algn="l"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59A34F1-935C-4E43-BF35-D20608116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838" y="4793511"/>
            <a:ext cx="6698974" cy="806690"/>
          </a:xfrm>
        </p:spPr>
        <p:txBody>
          <a:bodyPr lIns="0" tIns="91440" rIns="0" bIns="9144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C24F6-2CE3-954F-B570-DD0850A26281}"/>
              </a:ext>
            </a:extLst>
          </p:cNvPr>
          <p:cNvSpPr/>
          <p:nvPr userDrawn="1"/>
        </p:nvSpPr>
        <p:spPr>
          <a:xfrm>
            <a:off x="3048" y="6628384"/>
            <a:ext cx="12188952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50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9522-3EE0-C94E-B234-2B72CB4E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8436-0089-E844-AEAB-FD78CF80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4A339-75A6-E54A-8F0D-D262AB0B3AC9}"/>
              </a:ext>
            </a:extLst>
          </p:cNvPr>
          <p:cNvSpPr/>
          <p:nvPr userDrawn="1"/>
        </p:nvSpPr>
        <p:spPr>
          <a:xfrm>
            <a:off x="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5EFBD-9E43-E44C-99CE-CC2543C1B8AB}"/>
              </a:ext>
            </a:extLst>
          </p:cNvPr>
          <p:cNvSpPr/>
          <p:nvPr userDrawn="1"/>
        </p:nvSpPr>
        <p:spPr>
          <a:xfrm>
            <a:off x="1196340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A6290-BC60-DA4D-B99F-864AAA680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4679" y="5788603"/>
            <a:ext cx="2013921" cy="7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7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B167-723C-4AE3-B0DD-7762D441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1F6E0-A182-4EDE-912B-447829049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0341B-5F2B-4E9C-9211-E4977A6C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20568-5831-43E7-8CB0-F39FFCD0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9464B-D594-44A3-8AF0-9D7E6691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19EB09-DCA3-F44F-ADD4-7E36420B93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49522-3EE0-C94E-B234-2B72CB4E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8436-0089-E844-AEAB-FD78CF80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4A339-75A6-E54A-8F0D-D262AB0B3AC9}"/>
              </a:ext>
            </a:extLst>
          </p:cNvPr>
          <p:cNvSpPr/>
          <p:nvPr userDrawn="1"/>
        </p:nvSpPr>
        <p:spPr>
          <a:xfrm>
            <a:off x="0" y="457200"/>
            <a:ext cx="2286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5EFBD-9E43-E44C-99CE-CC2543C1B8AB}"/>
              </a:ext>
            </a:extLst>
          </p:cNvPr>
          <p:cNvSpPr/>
          <p:nvPr userDrawn="1"/>
        </p:nvSpPr>
        <p:spPr>
          <a:xfrm>
            <a:off x="11963400" y="457200"/>
            <a:ext cx="2286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A6290-BC60-DA4D-B99F-864AAA680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4679" y="5788603"/>
            <a:ext cx="2013921" cy="7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50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19EB09-DCA3-F44F-ADD4-7E36420B93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49522-3EE0-C94E-B234-2B72CB4E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8436-0089-E844-AEAB-FD78CF80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4A339-75A6-E54A-8F0D-D262AB0B3AC9}"/>
              </a:ext>
            </a:extLst>
          </p:cNvPr>
          <p:cNvSpPr/>
          <p:nvPr userDrawn="1"/>
        </p:nvSpPr>
        <p:spPr>
          <a:xfrm>
            <a:off x="0" y="457200"/>
            <a:ext cx="2286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5EFBD-9E43-E44C-99CE-CC2543C1B8AB}"/>
              </a:ext>
            </a:extLst>
          </p:cNvPr>
          <p:cNvSpPr/>
          <p:nvPr userDrawn="1"/>
        </p:nvSpPr>
        <p:spPr>
          <a:xfrm>
            <a:off x="11963400" y="457200"/>
            <a:ext cx="2286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A6290-BC60-DA4D-B99F-864AAA680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44680" y="5788603"/>
            <a:ext cx="2013918" cy="7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55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9522-3EE0-C94E-B234-2B72CB4E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8436-0089-E844-AEAB-FD78CF80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4A339-75A6-E54A-8F0D-D262AB0B3AC9}"/>
              </a:ext>
            </a:extLst>
          </p:cNvPr>
          <p:cNvSpPr/>
          <p:nvPr userDrawn="1"/>
        </p:nvSpPr>
        <p:spPr>
          <a:xfrm>
            <a:off x="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5EFBD-9E43-E44C-99CE-CC2543C1B8AB}"/>
              </a:ext>
            </a:extLst>
          </p:cNvPr>
          <p:cNvSpPr/>
          <p:nvPr userDrawn="1"/>
        </p:nvSpPr>
        <p:spPr>
          <a:xfrm>
            <a:off x="1196340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A6290-BC60-DA4D-B99F-864AAA680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4679" y="5788603"/>
            <a:ext cx="2013921" cy="776719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2CDE8C63-4BE7-3749-B143-B354806E64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742541"/>
            <a:ext cx="2241550" cy="82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30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9522-3EE0-C94E-B234-2B72CB4E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08436-0089-E844-AEAB-FD78CF80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4A339-75A6-E54A-8F0D-D262AB0B3AC9}"/>
              </a:ext>
            </a:extLst>
          </p:cNvPr>
          <p:cNvSpPr/>
          <p:nvPr userDrawn="1"/>
        </p:nvSpPr>
        <p:spPr>
          <a:xfrm>
            <a:off x="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5EFBD-9E43-E44C-99CE-CC2543C1B8AB}"/>
              </a:ext>
            </a:extLst>
          </p:cNvPr>
          <p:cNvSpPr/>
          <p:nvPr userDrawn="1"/>
        </p:nvSpPr>
        <p:spPr>
          <a:xfrm>
            <a:off x="1196340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8BF6F0A-8681-8844-B185-A171E593F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039" y="5638800"/>
            <a:ext cx="4701486" cy="10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15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7797-FA25-0649-96AE-50F50540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634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7C01-97C8-9949-9FAD-9B8ABD86F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33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13592-6928-EC4E-AA5B-6625D4649F26}"/>
              </a:ext>
            </a:extLst>
          </p:cNvPr>
          <p:cNvSpPr/>
          <p:nvPr userDrawn="1"/>
        </p:nvSpPr>
        <p:spPr>
          <a:xfrm>
            <a:off x="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7EBA02-A919-484E-A1F3-2D368CE56F6A}"/>
              </a:ext>
            </a:extLst>
          </p:cNvPr>
          <p:cNvSpPr/>
          <p:nvPr userDrawn="1"/>
        </p:nvSpPr>
        <p:spPr>
          <a:xfrm>
            <a:off x="1196340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6E77985-663F-1749-9228-53A2A78AF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4679" y="5788603"/>
            <a:ext cx="2013921" cy="7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40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EE91-A185-6F4C-AEFD-E4D7BB6D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E534E-BF51-7146-AC3E-F0B26954C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D0070-26F5-9E48-8B49-C0D21CE3A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0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4E6293-DB87-7F43-A0A6-63C655106A00}"/>
              </a:ext>
            </a:extLst>
          </p:cNvPr>
          <p:cNvSpPr/>
          <p:nvPr userDrawn="1"/>
        </p:nvSpPr>
        <p:spPr>
          <a:xfrm>
            <a:off x="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857FD6-4F9E-D248-8EEC-4B9BA5A662E7}"/>
              </a:ext>
            </a:extLst>
          </p:cNvPr>
          <p:cNvSpPr/>
          <p:nvPr userDrawn="1"/>
        </p:nvSpPr>
        <p:spPr>
          <a:xfrm>
            <a:off x="1196340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D052497-DA7C-B84E-95F4-B294F6FDC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4679" y="5788603"/>
            <a:ext cx="2013921" cy="7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13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F04E-1E21-694B-B1CC-2879CE89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7FBE2-E611-A04C-92FA-C31C1C063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80279-895C-CA46-9990-475A75365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F1F625-A86E-9848-AE03-B54968CCD80A}"/>
              </a:ext>
            </a:extLst>
          </p:cNvPr>
          <p:cNvSpPr/>
          <p:nvPr userDrawn="1"/>
        </p:nvSpPr>
        <p:spPr>
          <a:xfrm>
            <a:off x="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EDCED-3E08-BE43-8671-492F960217C8}"/>
              </a:ext>
            </a:extLst>
          </p:cNvPr>
          <p:cNvSpPr/>
          <p:nvPr userDrawn="1"/>
        </p:nvSpPr>
        <p:spPr>
          <a:xfrm>
            <a:off x="11963400" y="457200"/>
            <a:ext cx="2286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278AD7-C010-DA43-91AB-193A2097D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4679" y="5788603"/>
            <a:ext cx="2013921" cy="7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73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 userDrawn="1"/>
        </p:nvSpPr>
        <p:spPr bwMode="auto">
          <a:xfrm>
            <a:off x="428118" y="2489548"/>
            <a:ext cx="5910159" cy="15762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400" b="0" dirty="0">
                <a:solidFill>
                  <a:schemeClr val="bg1"/>
                </a:solidFill>
                <a:latin typeface="Gill Sans MT" panose="020B0502020104020203" pitchFamily="34" charset="0"/>
              </a:rPr>
              <a:t>Karen Guz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400" b="0" dirty="0">
                <a:solidFill>
                  <a:schemeClr val="bg1"/>
                </a:solidFill>
                <a:latin typeface="Gill Sans MT" panose="020B0502020104020203" pitchFamily="34" charset="0"/>
              </a:rPr>
              <a:t>Conservation Director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400" b="0" dirty="0">
                <a:solidFill>
                  <a:schemeClr val="bg1"/>
                </a:solidFill>
                <a:latin typeface="Gill Sans MT" panose="020B0502020104020203" pitchFamily="34" charset="0"/>
              </a:rPr>
              <a:t>San Antonio Water System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2510" y="1"/>
            <a:ext cx="11286068" cy="16927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Participation Is Low…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4232190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38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0027"/>
            <a:ext cx="10972800" cy="50112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28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027"/>
            <a:ext cx="10972800" cy="4517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977705"/>
            <a:ext cx="11385453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328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0A70-213C-4F71-BB5B-1A638856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B7BAA-0596-476B-B2E8-8B43A324B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8ED40-778A-4188-9968-D788B1BD8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F25B7-6BCE-407C-B760-95AA0BEE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240A5-805C-459B-B5E7-A8C8D884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95E0B-5BCE-48DA-BB0F-1D6942B4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80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9"/>
            <a:ext cx="11389896" cy="67493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85737"/>
            <a:ext cx="5384800" cy="49755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84738"/>
            <a:ext cx="5384800" cy="49836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978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, 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51" y="293688"/>
            <a:ext cx="3621024" cy="584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815" y="293689"/>
            <a:ext cx="3625971" cy="584993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50976" y="274638"/>
            <a:ext cx="8248519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759766" y="949842"/>
            <a:ext cx="8235287" cy="5018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44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51" y="293688"/>
            <a:ext cx="3621024" cy="584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815" y="293689"/>
            <a:ext cx="3625971" cy="584993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50976" y="274638"/>
            <a:ext cx="8248519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759766" y="1451027"/>
            <a:ext cx="8235287" cy="4517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49752" y="977705"/>
            <a:ext cx="8245301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5132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51027"/>
            <a:ext cx="5384800" cy="451029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1028"/>
            <a:ext cx="5384800" cy="451738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977705"/>
            <a:ext cx="11385453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4481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12599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52362"/>
            <a:ext cx="5386917" cy="4285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12599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52362"/>
            <a:ext cx="5389033" cy="4285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1662174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2023672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465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8118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12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413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65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03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EF07-B80F-4BCE-A737-0B5D9BED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AC4A5-59D2-422E-8C45-6AF0A86E6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41400-3622-406B-89FD-775173681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60EAD-7AFE-4753-BBCE-0084429D6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64939-47E7-4FCE-B0DE-47CF096EF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59221-4491-44CB-B875-F6B439FF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DC915-A647-4C53-96B5-A621CD03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A5DE5-EF8A-4B07-A5E7-388B43A3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2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63BF4-FE02-42A5-BB67-8A44C274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92CDD-3B14-4B75-88F1-656222BE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DCA63-D74E-462E-A154-C40C9AD0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D530-4DB9-436C-9052-856613BE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035A6-E5D3-4BD8-A84F-09CF0435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269A8-D07F-44A9-8912-ADD16E9BF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7C1B4-D1A8-40BE-86AB-98D7BD42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59D4D-E2D3-4F76-866B-D39AB49C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A814-7329-4B24-8DDF-C107D6D5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DF302-52F0-4901-AF85-987D865EE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C497D-6EE4-40B5-9AF8-B7628645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8E3E7-C12D-4ED2-B47C-D7B3B07D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E1C0A-8505-4E63-8E7A-612E417D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A1BD-8517-420F-90E5-ABAC7626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6A8DB-D0B2-4F55-A4C6-ED40BCB02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2D54F-6ADF-4DD6-90CD-223A34A4E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3B70F-715A-48C3-BEAA-98F3E970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18D53-03CB-4141-B575-1705D56A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49759-5533-4385-8F23-020D8971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F79E4-871F-4F80-9410-71C30D9D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F6A0C-C00E-49A0-A00D-66F5063D7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9A0A3-20EB-4116-8141-4EFCC2D56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E052-854A-4379-9D3D-EB417EFE4AC9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82CD5-96B2-47B3-BEB5-CF0AC2608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3FA44-22F3-4ECF-B353-930421A49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1547-EB34-4F7D-A1EE-EAFF7D7B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11E48C5-96BA-4027-9442-6BB159E012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096000"/>
            <a:ext cx="12192000" cy="56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838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38400"/>
            <a:ext cx="10972800" cy="355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F16CF-48A1-4C17-857B-A12080480E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529" y="6048242"/>
            <a:ext cx="603871" cy="6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2AACE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2AACE3"/>
        </a:buClr>
        <a:buSzPct val="70000"/>
        <a:buFont typeface="Wingdings" panose="05000000000000000000" pitchFamily="2" charset="2"/>
        <a:buChar char="S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5013D-EE03-3843-AD6B-430532D8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E6CCA-92DD-E14B-9867-029CD89D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05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3391" b="844"/>
          <a:stretch/>
        </p:blipFill>
        <p:spPr>
          <a:xfrm>
            <a:off x="0" y="5405158"/>
            <a:ext cx="12192000" cy="1452842"/>
          </a:xfrm>
          <a:prstGeom prst="rect">
            <a:avLst/>
          </a:prstGeom>
        </p:spPr>
      </p:pic>
      <p:pic>
        <p:nvPicPr>
          <p:cNvPr id="9" name="Picture 8" descr="Waterful-logo-white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1"/>
          <a:stretch/>
        </p:blipFill>
        <p:spPr>
          <a:xfrm>
            <a:off x="460597" y="5838205"/>
            <a:ext cx="2926905" cy="684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52" y="2528814"/>
            <a:ext cx="3445218" cy="1944087"/>
          </a:xfrm>
          <a:prstGeom prst="rect">
            <a:avLst/>
          </a:prstGeom>
          <a:effectLst>
            <a:outerShdw blurRad="355600" algn="tl" rotWithShape="0">
              <a:schemeClr val="bg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2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/>
  <p:txStyles>
    <p:titleStyle>
      <a:lvl1pPr algn="r" defTabSz="914400" rtl="0" eaLnBrk="1" latinLnBrk="0" hangingPunct="1">
        <a:spcBef>
          <a:spcPct val="0"/>
        </a:spcBef>
        <a:buNone/>
        <a:defRPr sz="4000" kern="1200" baseline="0">
          <a:solidFill>
            <a:schemeClr val="bg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4553"/>
            <a:ext cx="12191998" cy="455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3391" b="43509"/>
          <a:stretch/>
        </p:blipFill>
        <p:spPr>
          <a:xfrm>
            <a:off x="0" y="6071908"/>
            <a:ext cx="12192000" cy="786092"/>
          </a:xfrm>
          <a:prstGeom prst="rect">
            <a:avLst/>
          </a:prstGeom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372725" y="47186"/>
            <a:ext cx="1800225" cy="2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Page </a:t>
            </a:r>
            <a:fld id="{F31E7ECC-B9C9-4914-948A-880332F23CFE}" type="slidenum">
              <a:rPr lang="en-US" sz="1200" b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9822305" y="5934075"/>
            <a:ext cx="2160145" cy="923925"/>
          </a:xfrm>
          <a:prstGeom prst="ellipse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rgbClr val="000099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2.xml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80C788-4758-4B72-BB03-3EDB066A705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2388092"/>
          </a:xfrm>
          <a:prstGeom prst="rect">
            <a:avLst/>
          </a:prstGeom>
          <a:solidFill>
            <a:srgbClr val="3F3F3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Customer Engagement Panel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AFB97-9A60-4DB7-80DD-A1DC3BF00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5"/>
          <a:stretch/>
        </p:blipFill>
        <p:spPr>
          <a:xfrm>
            <a:off x="0" y="1885950"/>
            <a:ext cx="12192000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74B5F-3FD5-4B9F-932B-359E5F12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09600"/>
            <a:ext cx="6781800" cy="5867400"/>
          </a:xfrm>
        </p:spPr>
        <p:txBody>
          <a:bodyPr>
            <a:normAutofit/>
          </a:bodyPr>
          <a:lstStyle/>
          <a:p>
            <a:r>
              <a:rPr lang="en-US" dirty="0"/>
              <a:t>Rainfall had little effect on application submittals</a:t>
            </a:r>
          </a:p>
          <a:p>
            <a:r>
              <a:rPr lang="en-US" dirty="0"/>
              <a:t>Marketing expenditures were closely related to application submittals but does not explain 2016 decrease</a:t>
            </a:r>
          </a:p>
          <a:p>
            <a:r>
              <a:rPr lang="en-US" dirty="0"/>
              <a:t>Lake levels showed closest relation to application submittals</a:t>
            </a:r>
          </a:p>
          <a:p>
            <a:pPr lvl="1"/>
            <a:r>
              <a:rPr lang="en-US" dirty="0"/>
              <a:t>Customers are not concerned about conservation when levels are normal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EFEB-A6F8-455E-99AB-4C06F689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419600" cy="2743200"/>
          </a:xfrm>
        </p:spPr>
        <p:txBody>
          <a:bodyPr/>
          <a:lstStyle/>
          <a:p>
            <a:r>
              <a:rPr lang="en-US" dirty="0"/>
              <a:t>In Conclusion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3DA8C-94D7-4212-A1A0-CB67457C7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098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5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74B5F-3FD5-4B9F-932B-359E5F12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04800"/>
            <a:ext cx="6629400" cy="6248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Revisions to Rebates</a:t>
            </a:r>
          </a:p>
          <a:p>
            <a:pPr lvl="1"/>
            <a:r>
              <a:rPr lang="en-US" dirty="0"/>
              <a:t>Increase rebate amounts</a:t>
            </a:r>
          </a:p>
          <a:p>
            <a:pPr lvl="1"/>
            <a:r>
              <a:rPr lang="en-US" dirty="0"/>
              <a:t>Targeted outreach</a:t>
            </a:r>
          </a:p>
          <a:p>
            <a:pPr lvl="1"/>
            <a:r>
              <a:rPr lang="en-US" dirty="0"/>
              <a:t>Create new rebates (Let old ones die)</a:t>
            </a:r>
          </a:p>
          <a:p>
            <a:r>
              <a:rPr lang="en-US" dirty="0"/>
              <a:t>Lake level graphics on: </a:t>
            </a:r>
          </a:p>
          <a:p>
            <a:pPr lvl="2"/>
            <a:r>
              <a:rPr lang="en-US" dirty="0"/>
              <a:t>Water Conservation Rebates webpage</a:t>
            </a:r>
          </a:p>
          <a:p>
            <a:pPr lvl="2"/>
            <a:r>
              <a:rPr lang="en-US" dirty="0"/>
              <a:t>Water Smart App Notifications</a:t>
            </a:r>
          </a:p>
          <a:p>
            <a:r>
              <a:rPr lang="en-US" dirty="0"/>
              <a:t>Create Residential Landscape Ordinances</a:t>
            </a:r>
          </a:p>
          <a:p>
            <a:pPr lvl="1"/>
            <a:r>
              <a:rPr lang="en-US" dirty="0"/>
              <a:t>Reducing turf grass amounts from the get-go.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EFEB-A6F8-455E-99AB-4C06F689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419600" cy="2743200"/>
          </a:xfrm>
        </p:spPr>
        <p:txBody>
          <a:bodyPr/>
          <a:lstStyle/>
          <a:p>
            <a:r>
              <a:rPr lang="en-US" dirty="0"/>
              <a:t>Moving Forward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A7FD4-8F2F-4C3D-B674-906CC16A1A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1500" y="25527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8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A5A7D4-6246-4984-9104-B8991D25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CFBC7F-136F-4790-AFA5-ADDCB1DD2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3156857"/>
            <a:ext cx="109728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Christopher Charles</a:t>
            </a:r>
            <a:br>
              <a:rPr lang="en-US" dirty="0"/>
            </a:br>
            <a:r>
              <a:rPr lang="en-US" b="1" dirty="0"/>
              <a:t>Conservation Program Specialist</a:t>
            </a:r>
            <a:br>
              <a:rPr lang="en-US" dirty="0"/>
            </a:br>
            <a:r>
              <a:rPr lang="en-US" dirty="0"/>
              <a:t>City of Austin | Austin Water, Water Conservation</a:t>
            </a:r>
            <a:br>
              <a:rPr lang="en-US" dirty="0"/>
            </a:br>
            <a:r>
              <a:rPr lang="en-US" dirty="0"/>
              <a:t>512-972-0366</a:t>
            </a:r>
          </a:p>
          <a:p>
            <a:r>
              <a:rPr lang="en-US" dirty="0"/>
              <a:t>Christopher.Charles@austintexas.gov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8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80C788-4758-4B72-BB03-3EDB066A705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2388092"/>
          </a:xfrm>
          <a:prstGeom prst="rect">
            <a:avLst/>
          </a:prstGeom>
          <a:solidFill>
            <a:srgbClr val="3F3F3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Customer Engagement Panel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AFB97-9A60-4DB7-80DD-A1DC3BF00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5"/>
          <a:stretch/>
        </p:blipFill>
        <p:spPr>
          <a:xfrm>
            <a:off x="0" y="1885950"/>
            <a:ext cx="12192000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26642BF-8EBE-4FEB-9755-7CB2EF7E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39"/>
            <a:ext cx="11389896" cy="674931"/>
          </a:xfrm>
        </p:spPr>
        <p:txBody>
          <a:bodyPr/>
          <a:lstStyle/>
          <a:p>
            <a:r>
              <a:rPr lang="en-US" dirty="0"/>
              <a:t>Not All Programs Are Huge…Should They Be?</a:t>
            </a:r>
          </a:p>
        </p:txBody>
      </p:sp>
      <p:pic>
        <p:nvPicPr>
          <p:cNvPr id="9" name="Content Placeholder 8" descr="A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4D79D7D1-3F53-40B3-AED0-DF30AFE898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4950"/>
            <a:ext cx="5486400" cy="3657600"/>
          </a:xfr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5A3BEE5-623E-4ADF-8C2A-3BA726F8C14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97600" y="984738"/>
          <a:ext cx="5384800" cy="498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261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1600-B619-42D7-972E-7D3B608197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Example: </a:t>
            </a:r>
          </a:p>
          <a:p>
            <a:pPr marL="0" indent="0">
              <a:buNone/>
            </a:pPr>
            <a:r>
              <a:rPr lang="en-US" dirty="0"/>
              <a:t>Original SAWS Landscape Rebate</a:t>
            </a:r>
          </a:p>
          <a:p>
            <a:pPr marL="0" indent="0">
              <a:buNone/>
            </a:pPr>
            <a:r>
              <a:rPr lang="en-US" b="1" dirty="0"/>
              <a:t>Why Fail:</a:t>
            </a:r>
          </a:p>
          <a:p>
            <a:r>
              <a:rPr lang="en-US" dirty="0"/>
              <a:t>Very low participation</a:t>
            </a:r>
          </a:p>
          <a:p>
            <a:r>
              <a:rPr lang="en-US" dirty="0"/>
              <a:t>Net zero savings due to some increasing usage &amp; others no change</a:t>
            </a:r>
          </a:p>
          <a:p>
            <a:r>
              <a:rPr lang="en-US" dirty="0"/>
              <a:t>Irrigation still there &amp; people water “pretty” plants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71E10-BEBE-4936-A4F1-D9F62A40D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410966"/>
            <a:ext cx="5384800" cy="555744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Now What? </a:t>
            </a:r>
          </a:p>
          <a:p>
            <a:pPr marL="0" indent="0">
              <a:buNone/>
            </a:pPr>
            <a:r>
              <a:rPr lang="en-US" dirty="0"/>
              <a:t>Drop it and back to drawing board!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New Focus:</a:t>
            </a:r>
          </a:p>
          <a:p>
            <a:r>
              <a:rPr lang="en-US" dirty="0"/>
              <a:t>Require irrigation eliminated</a:t>
            </a:r>
          </a:p>
          <a:p>
            <a:r>
              <a:rPr lang="en-US" dirty="0"/>
              <a:t>Coupon for reasonable area to change is more popular</a:t>
            </a:r>
          </a:p>
          <a:p>
            <a:r>
              <a:rPr lang="en-US" dirty="0"/>
              <a:t>GardenStyleSA.com education</a:t>
            </a:r>
          </a:p>
          <a:p>
            <a:pPr lvl="1"/>
            <a:r>
              <a:rPr lang="en-US" dirty="0"/>
              <a:t>Reassurance lots of water NOT needed for all pretty plants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B43DC-20AD-4958-877E-7A34D63C1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Fail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FFE4BE-3FF1-44CC-86D2-005307E9EF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Let’s Face It…This Bombed</a:t>
            </a:r>
          </a:p>
        </p:txBody>
      </p:sp>
    </p:spTree>
    <p:extLst>
      <p:ext uri="{BB962C8B-B14F-4D97-AF65-F5344CB8AC3E}">
        <p14:creationId xmlns:p14="http://schemas.microsoft.com/office/powerpoint/2010/main" val="73647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AB0EF-2CC2-4EC4-ADA9-565D8F7E36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Plumbers to People (PTP)</a:t>
            </a:r>
          </a:p>
          <a:p>
            <a:r>
              <a:rPr lang="en-US" dirty="0"/>
              <a:t>Smart Controller Residential (SC)</a:t>
            </a:r>
          </a:p>
          <a:p>
            <a:r>
              <a:rPr lang="en-US" dirty="0"/>
              <a:t>Be Ready Direct (BRD)</a:t>
            </a:r>
          </a:p>
          <a:p>
            <a:pPr lvl="1"/>
            <a:r>
              <a:rPr lang="en-US" dirty="0"/>
              <a:t>free winterizing plumbing for vulnerable customers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7CAA5-E8B2-48F7-8CCF-F99049699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424543"/>
            <a:ext cx="5384800" cy="554386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Yes! Do Marketing</a:t>
            </a:r>
          </a:p>
          <a:p>
            <a:r>
              <a:rPr lang="en-US" dirty="0"/>
              <a:t>Market to those pre-qualified or those specifically targeted</a:t>
            </a:r>
          </a:p>
          <a:p>
            <a:pPr marL="0" indent="0">
              <a:buNone/>
            </a:pPr>
            <a:r>
              <a:rPr lang="en-US" b="1" dirty="0"/>
              <a:t>Examples: </a:t>
            </a:r>
          </a:p>
          <a:p>
            <a:r>
              <a:rPr lang="en-US" b="1" dirty="0"/>
              <a:t>PTP:  </a:t>
            </a:r>
            <a:r>
              <a:rPr lang="en-US" dirty="0"/>
              <a:t>Offer help to qualified when usage spikes</a:t>
            </a:r>
          </a:p>
          <a:p>
            <a:r>
              <a:rPr lang="en-US" b="1" dirty="0"/>
              <a:t>SC:  </a:t>
            </a:r>
            <a:r>
              <a:rPr lang="en-US" dirty="0"/>
              <a:t>Push coupon out ONLY to single family super users</a:t>
            </a:r>
          </a:p>
          <a:p>
            <a:r>
              <a:rPr lang="en-US" b="1" dirty="0"/>
              <a:t>BRD: </a:t>
            </a:r>
            <a:r>
              <a:rPr lang="en-US" dirty="0"/>
              <a:t>Send offer ONLY to qualified, elderly, disabled customers identified for help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E1F94-4CE2-422D-9133-3CFCD96D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Niche Programs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4C42A35-21E6-49E1-BF52-C7D1F23FC1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" y="977705"/>
            <a:ext cx="5156199" cy="4454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 for “everyone” for a reason</a:t>
            </a:r>
          </a:p>
        </p:txBody>
      </p:sp>
    </p:spTree>
    <p:extLst>
      <p:ext uri="{BB962C8B-B14F-4D97-AF65-F5344CB8AC3E}">
        <p14:creationId xmlns:p14="http://schemas.microsoft.com/office/powerpoint/2010/main" val="172903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EA53AE-CAEC-4458-BD54-1D62659C8E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Make offer in 1</a:t>
            </a:r>
            <a:r>
              <a:rPr lang="en-US" baseline="30000" dirty="0"/>
              <a:t>st</a:t>
            </a:r>
            <a:r>
              <a:rPr lang="en-US" dirty="0"/>
              <a:t> sentence</a:t>
            </a:r>
          </a:p>
          <a:p>
            <a:r>
              <a:rPr lang="en-US" dirty="0"/>
              <a:t>Keep it scan-read short</a:t>
            </a:r>
          </a:p>
          <a:p>
            <a:r>
              <a:rPr lang="en-US" dirty="0"/>
              <a:t>You are pre-qualified</a:t>
            </a:r>
          </a:p>
          <a:p>
            <a:r>
              <a:rPr lang="en-US" dirty="0"/>
              <a:t>Make yes REALLY easy </a:t>
            </a:r>
          </a:p>
          <a:p>
            <a:pPr lvl="1"/>
            <a:r>
              <a:rPr lang="en-US" dirty="0"/>
              <a:t>Email:  click big link in middle</a:t>
            </a:r>
          </a:p>
          <a:p>
            <a:pPr lvl="1"/>
            <a:r>
              <a:rPr lang="en-US" dirty="0"/>
              <a:t>Letter: </a:t>
            </a:r>
          </a:p>
          <a:p>
            <a:pPr lvl="2"/>
            <a:r>
              <a:rPr lang="en-US" dirty="0"/>
              <a:t>easy URL to visit web or survey</a:t>
            </a:r>
          </a:p>
          <a:p>
            <a:pPr lvl="2"/>
            <a:r>
              <a:rPr lang="en-US" dirty="0"/>
              <a:t>Phone number with record option</a:t>
            </a:r>
          </a:p>
          <a:p>
            <a:r>
              <a:rPr lang="en-US" dirty="0"/>
              <a:t>Web application must be EASY….test for glitches &amp; 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65651-9CA9-47A4-8F90-0AA08A50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Other Tips &amp; Tricks</a:t>
            </a:r>
          </a:p>
          <a:p>
            <a:r>
              <a:rPr lang="en-US" dirty="0"/>
              <a:t>Deadline…limited time offer</a:t>
            </a:r>
          </a:p>
          <a:p>
            <a:r>
              <a:rPr lang="en-US" dirty="0"/>
              <a:t>Use their name…personal</a:t>
            </a:r>
          </a:p>
          <a:p>
            <a:r>
              <a:rPr lang="en-US" dirty="0"/>
              <a:t>Include data…summer bill was ___</a:t>
            </a:r>
          </a:p>
          <a:p>
            <a:r>
              <a:rPr lang="en-US" dirty="0"/>
              <a:t>Consider related color photo</a:t>
            </a:r>
          </a:p>
          <a:p>
            <a:r>
              <a:rPr lang="en-US" dirty="0"/>
              <a:t>Utility envelopes opened more</a:t>
            </a:r>
          </a:p>
          <a:p>
            <a:r>
              <a:rPr lang="en-US" dirty="0"/>
              <a:t>Utility logo…yes it’s trustworthy</a:t>
            </a:r>
          </a:p>
          <a:p>
            <a:r>
              <a:rPr lang="en-US" dirty="0"/>
              <a:t>Re-send again within timeline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725810-B23E-48AD-B388-CC8BB325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to Customer Marketing Keys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E89720-72D6-4538-8FDC-2B2F10BC330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Spend the most time making it REALLY easy to say YES</a:t>
            </a:r>
          </a:p>
        </p:txBody>
      </p:sp>
    </p:spTree>
    <p:extLst>
      <p:ext uri="{BB962C8B-B14F-4D97-AF65-F5344CB8AC3E}">
        <p14:creationId xmlns:p14="http://schemas.microsoft.com/office/powerpoint/2010/main" val="136568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0541-CB03-45D5-9D09-EA1015EA6B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Example: </a:t>
            </a:r>
            <a:r>
              <a:rPr lang="en-US" b="1" dirty="0" err="1"/>
              <a:t>Patioscape</a:t>
            </a:r>
            <a:r>
              <a:rPr lang="en-US" b="1" dirty="0"/>
              <a:t> Coupons</a:t>
            </a:r>
          </a:p>
          <a:p>
            <a:r>
              <a:rPr lang="en-US" dirty="0"/>
              <a:t>Coupon is discount on very expensive project</a:t>
            </a:r>
          </a:p>
          <a:p>
            <a:r>
              <a:rPr lang="en-US" dirty="0"/>
              <a:t>Limited to patios; no deck option</a:t>
            </a:r>
          </a:p>
          <a:p>
            <a:r>
              <a:rPr lang="en-US" dirty="0"/>
              <a:t>Lots of labor required </a:t>
            </a:r>
          </a:p>
          <a:p>
            <a:r>
              <a:rPr lang="en-US" dirty="0"/>
              <a:t>Limited vendors take coupon</a:t>
            </a:r>
          </a:p>
          <a:p>
            <a:r>
              <a:rPr lang="en-US" dirty="0"/>
              <a:t>Lack of customer knowledge on how to install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0C501D-A716-4992-81B6-2CB65B7EF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Outdoor Living Rebate</a:t>
            </a:r>
          </a:p>
          <a:p>
            <a:r>
              <a:rPr lang="en-US" dirty="0"/>
              <a:t>Coupon vendors too limited</a:t>
            </a:r>
          </a:p>
          <a:p>
            <a:r>
              <a:rPr lang="en-US" dirty="0"/>
              <a:t>Rebate allows deck option </a:t>
            </a:r>
          </a:p>
          <a:p>
            <a:r>
              <a:rPr lang="en-US" dirty="0"/>
              <a:t>If more rigorous application process could try higher incentive</a:t>
            </a:r>
          </a:p>
          <a:p>
            <a:r>
              <a:rPr lang="en-US" dirty="0"/>
              <a:t>More “how to” for DIY</a:t>
            </a:r>
          </a:p>
          <a:p>
            <a:r>
              <a:rPr lang="en-US" dirty="0"/>
              <a:t>Key will be fraud elimination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A14AE-4B9D-4C79-8B53-4CD0ABF0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Applications…But Not Finishing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B4568DE-1362-44AA-80D2-10B6B6BD530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problem exactly? Let’s Revise &amp; Try Again</a:t>
            </a:r>
          </a:p>
        </p:txBody>
      </p:sp>
    </p:spTree>
    <p:extLst>
      <p:ext uri="{BB962C8B-B14F-4D97-AF65-F5344CB8AC3E}">
        <p14:creationId xmlns:p14="http://schemas.microsoft.com/office/powerpoint/2010/main" val="366957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AF58B-C077-49AF-83CF-9B6C64D74A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9000" dirty="0"/>
              <a:t>Where are the applications?</a:t>
            </a:r>
          </a:p>
          <a:p>
            <a:r>
              <a:rPr lang="en-US" sz="9000" dirty="0"/>
              <a:t> </a:t>
            </a:r>
          </a:p>
          <a:p>
            <a:r>
              <a:rPr lang="en-US" dirty="0"/>
              <a:t>Changing Characteristics of Rebate Program Participants in Austin over 10-years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1D73C-ED6B-4B9D-916E-7D88FB0184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February 15, 2022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018D38-DF42-436A-894B-7C41E47BE2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23276" y="3783096"/>
            <a:ext cx="4292524" cy="1161804"/>
          </a:xfrm>
        </p:spPr>
        <p:txBody>
          <a:bodyPr>
            <a:normAutofit/>
          </a:bodyPr>
          <a:lstStyle/>
          <a:p>
            <a:r>
              <a:rPr lang="en-US" dirty="0"/>
              <a:t>Christopher Charles</a:t>
            </a:r>
          </a:p>
          <a:p>
            <a:r>
              <a:rPr lang="en-US" dirty="0"/>
              <a:t>Conservation Program Specialists</a:t>
            </a:r>
          </a:p>
        </p:txBody>
      </p:sp>
    </p:spTree>
    <p:extLst>
      <p:ext uri="{BB962C8B-B14F-4D97-AF65-F5344CB8AC3E}">
        <p14:creationId xmlns:p14="http://schemas.microsoft.com/office/powerpoint/2010/main" val="3947756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E5DE-EEA5-43B3-A725-3B2B5498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Works….But Only If We Push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8C8D-FD02-4481-9DBB-7EDC642128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Examples:  Commercial Programs like Custom Rebates &amp; Commercial Irrigation Rebates</a:t>
            </a:r>
          </a:p>
          <a:p>
            <a:r>
              <a:rPr lang="en-US" dirty="0"/>
              <a:t>Big drop off with COVID</a:t>
            </a:r>
          </a:p>
          <a:p>
            <a:r>
              <a:rPr lang="en-US" dirty="0"/>
              <a:t>Always have had to approach businesses about custom rebates</a:t>
            </a:r>
          </a:p>
          <a:p>
            <a:r>
              <a:rPr lang="en-US" dirty="0"/>
              <a:t>Smart Controller Commercial rebate process complex/time consuming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48338-23E6-4442-98D5-7C6A3D7F5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Custom Rebate</a:t>
            </a:r>
          </a:p>
          <a:p>
            <a:r>
              <a:rPr lang="en-US" dirty="0"/>
              <a:t>What are we pushing this year? Ex. Car wash retrofits? </a:t>
            </a:r>
          </a:p>
          <a:p>
            <a:pPr lvl="1"/>
            <a:r>
              <a:rPr lang="en-US" dirty="0"/>
              <a:t>Work with vendors, stakeholders</a:t>
            </a:r>
          </a:p>
          <a:p>
            <a:pPr lvl="1"/>
            <a:r>
              <a:rPr lang="en-US" dirty="0"/>
              <a:t>Knock on doors of customers</a:t>
            </a:r>
          </a:p>
          <a:p>
            <a:pPr lvl="1"/>
            <a:r>
              <a:rPr lang="en-US" dirty="0"/>
              <a:t>Move to another option next year</a:t>
            </a:r>
          </a:p>
          <a:p>
            <a:pPr marL="0" indent="0">
              <a:buNone/>
            </a:pPr>
            <a:r>
              <a:rPr lang="en-US" b="1" dirty="0"/>
              <a:t>New Smart Controller Option</a:t>
            </a:r>
          </a:p>
          <a:p>
            <a:r>
              <a:rPr lang="en-US" dirty="0"/>
              <a:t>Use early custom rebate data </a:t>
            </a:r>
          </a:p>
          <a:p>
            <a:r>
              <a:rPr lang="en-US" dirty="0"/>
              <a:t>Simplify to “menu” option</a:t>
            </a:r>
          </a:p>
          <a:p>
            <a:r>
              <a:rPr lang="en-US" dirty="0"/>
              <a:t>Push to those most likely to benefit</a:t>
            </a:r>
          </a:p>
        </p:txBody>
      </p:sp>
    </p:spTree>
    <p:extLst>
      <p:ext uri="{BB962C8B-B14F-4D97-AF65-F5344CB8AC3E}">
        <p14:creationId xmlns:p14="http://schemas.microsoft.com/office/powerpoint/2010/main" val="178042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F64E-CC51-4C64-B45F-DF583AF5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Variable Applications Is Normal?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334B0-4A6E-434F-AD6E-D728A154B1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Weather Variable Programs:</a:t>
            </a:r>
          </a:p>
          <a:p>
            <a:r>
              <a:rPr lang="en-US" dirty="0"/>
              <a:t>Irrigation Consultation</a:t>
            </a:r>
          </a:p>
          <a:p>
            <a:r>
              <a:rPr lang="en-US" dirty="0"/>
              <a:t>Landscape Transformation Incentives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4F2FC-9139-4D8B-A43A-DBCA07BCD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8800" y="1131771"/>
            <a:ext cx="6115050" cy="486571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to do?</a:t>
            </a:r>
          </a:p>
          <a:p>
            <a:r>
              <a:rPr lang="en-US" dirty="0"/>
              <a:t>Pick out the super users based on recent bills coming in</a:t>
            </a:r>
          </a:p>
          <a:p>
            <a:r>
              <a:rPr lang="en-US" dirty="0"/>
              <a:t>Consider a modest, temporary program change </a:t>
            </a:r>
          </a:p>
          <a:p>
            <a:pPr lvl="1"/>
            <a:r>
              <a:rPr lang="en-US" dirty="0"/>
              <a:t>Create a “special offer” for this summer</a:t>
            </a:r>
          </a:p>
          <a:p>
            <a:pPr marL="0" indent="0">
              <a:buNone/>
            </a:pPr>
            <a:r>
              <a:rPr lang="en-US" b="1" dirty="0"/>
              <a:t>Marketing To Super Users</a:t>
            </a:r>
          </a:p>
          <a:p>
            <a:r>
              <a:rPr lang="en-US" dirty="0"/>
              <a:t>Lead with Personal OMG Data</a:t>
            </a:r>
          </a:p>
          <a:p>
            <a:pPr marL="0" indent="0">
              <a:buNone/>
            </a:pPr>
            <a:r>
              <a:rPr lang="en-US" dirty="0"/>
              <a:t>Ex. Your summer use was x gallons &amp; more than double similar homes.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9FAC5-01C6-47B4-8322-B517B8422874}"/>
              </a:ext>
            </a:extLst>
          </p:cNvPr>
          <p:cNvSpPr txBox="1"/>
          <p:nvPr/>
        </p:nvSpPr>
        <p:spPr>
          <a:xfrm>
            <a:off x="366231" y="3364575"/>
            <a:ext cx="4916905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Have reasonable expectations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Responses will be lower when it is cooler or there is frequent rain.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 only helps so much when grass is naturally green or irrigation is not needed.</a:t>
            </a:r>
          </a:p>
        </p:txBody>
      </p:sp>
    </p:spTree>
    <p:extLst>
      <p:ext uri="{BB962C8B-B14F-4D97-AF65-F5344CB8AC3E}">
        <p14:creationId xmlns:p14="http://schemas.microsoft.com/office/powerpoint/2010/main" val="409810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80C788-4758-4B72-BB03-3EDB066A705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2388092"/>
          </a:xfrm>
          <a:prstGeom prst="rect">
            <a:avLst/>
          </a:prstGeom>
          <a:solidFill>
            <a:srgbClr val="3F3F3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Customer Engagement Panel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AFB97-9A60-4DB7-80DD-A1DC3BF00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5"/>
          <a:stretch/>
        </p:blipFill>
        <p:spPr>
          <a:xfrm>
            <a:off x="0" y="1885950"/>
            <a:ext cx="12192000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A325-9EC3-2947-8B31-ECE46D3E6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If/Then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E677-0707-FD46-A31C-4AA982625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AMI Data to Start Customer Conversations</a:t>
            </a:r>
          </a:p>
        </p:txBody>
      </p:sp>
      <p:sp>
        <p:nvSpPr>
          <p:cNvPr id="4" name="Subtitle 15">
            <a:extLst>
              <a:ext uri="{FF2B5EF4-FFF2-40B4-BE49-F238E27FC236}">
                <a16:creationId xmlns:a16="http://schemas.microsoft.com/office/drawing/2014/main" id="{E0DBE11C-C426-2640-92B9-537CC1B6DFA6}"/>
              </a:ext>
            </a:extLst>
          </p:cNvPr>
          <p:cNvSpPr txBox="1">
            <a:spLocks/>
          </p:cNvSpPr>
          <p:nvPr/>
        </p:nvSpPr>
        <p:spPr>
          <a:xfrm>
            <a:off x="5219838" y="4793510"/>
            <a:ext cx="6698974" cy="1592775"/>
          </a:xfrm>
          <a:prstGeom prst="rect">
            <a:avLst/>
          </a:prstGeom>
        </p:spPr>
        <p:txBody>
          <a:bodyPr vert="horz" lIns="0" tIns="91440" rIns="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Chelsea Hawkins, J.D., M.S.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Compliance Manager</a:t>
            </a:r>
          </a:p>
        </p:txBody>
      </p:sp>
    </p:spTree>
    <p:extLst>
      <p:ext uri="{BB962C8B-B14F-4D97-AF65-F5344CB8AC3E}">
        <p14:creationId xmlns:p14="http://schemas.microsoft.com/office/powerpoint/2010/main" val="236167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Deer Creek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019" y="1755673"/>
            <a:ext cx="6252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883 Connections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 Residential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Est. pop. 2,649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1.86 sq. miles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Hays &amp; Travis Counties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3C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3C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3C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3C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3C9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386F1-EC98-4225-86A4-1DA48714C5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3273" y="1690688"/>
            <a:ext cx="8966535" cy="52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55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AMI Journey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968" y="1607825"/>
          <a:ext cx="4789318" cy="477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16639" y="6211143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Monopole Installation at Panorama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7283" y="5110086"/>
            <a:ext cx="3441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Monopole Installation at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Linkhill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7097-0FC1-4B3C-9CE1-5F331EF80A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9450" y="1334343"/>
            <a:ext cx="3638550" cy="487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1499E-E3D4-49E3-A1AD-157A88A6AD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7283" y="233286"/>
            <a:ext cx="36480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88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+ Customers = Success!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 to highest users</a:t>
            </a:r>
          </a:p>
          <a:p>
            <a:r>
              <a:rPr lang="en-US" dirty="0"/>
              <a:t>Discussion about usage with personalized data available</a:t>
            </a:r>
          </a:p>
          <a:p>
            <a:r>
              <a:rPr lang="en-US" dirty="0"/>
              <a:t>Alignment with conservation programs</a:t>
            </a:r>
          </a:p>
          <a:p>
            <a:r>
              <a:rPr lang="en-US" dirty="0"/>
              <a:t>One call resolution</a:t>
            </a:r>
          </a:p>
          <a:p>
            <a:pPr lvl="1"/>
            <a:r>
              <a:rPr lang="en-US" dirty="0"/>
              <a:t>More efficient use of staff time</a:t>
            </a:r>
          </a:p>
          <a:p>
            <a:r>
              <a:rPr lang="en-US" dirty="0"/>
              <a:t>Leaks</a:t>
            </a:r>
          </a:p>
          <a:p>
            <a:pPr lvl="1"/>
            <a:r>
              <a:rPr lang="en-US" dirty="0"/>
              <a:t>Advanced leak detection</a:t>
            </a:r>
          </a:p>
          <a:p>
            <a:pPr lvl="1"/>
            <a:r>
              <a:rPr lang="en-US" dirty="0"/>
              <a:t>Weekly leak notifications to customers</a:t>
            </a:r>
          </a:p>
          <a:p>
            <a:pPr lvl="1"/>
            <a:r>
              <a:rPr lang="en-US" dirty="0"/>
              <a:t>Updated leak adjustment methodology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634" y="1308754"/>
            <a:ext cx="2653166" cy="25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80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04429" cy="4351338"/>
          </a:xfrm>
        </p:spPr>
        <p:txBody>
          <a:bodyPr/>
          <a:lstStyle/>
          <a:p>
            <a:r>
              <a:rPr lang="en-US" dirty="0"/>
              <a:t>High Use Period (Apr. – Oct.)</a:t>
            </a:r>
          </a:p>
          <a:p>
            <a:pPr lvl="1"/>
            <a:r>
              <a:rPr lang="en-US" dirty="0"/>
              <a:t>Monthly average per account </a:t>
            </a:r>
            <a:r>
              <a:rPr lang="en-US" b="1" dirty="0"/>
              <a:t>↓</a:t>
            </a:r>
            <a:r>
              <a:rPr lang="en-US" dirty="0"/>
              <a:t> by 16.2% </a:t>
            </a:r>
          </a:p>
          <a:p>
            <a:pPr lvl="1"/>
            <a:r>
              <a:rPr lang="en-US" dirty="0"/>
              <a:t>System use </a:t>
            </a:r>
            <a:r>
              <a:rPr lang="en-US" b="1" dirty="0"/>
              <a:t>↓</a:t>
            </a:r>
            <a:r>
              <a:rPr lang="en-US" dirty="0"/>
              <a:t> by 13%</a:t>
            </a:r>
          </a:p>
          <a:p>
            <a:pPr lvl="1"/>
            <a:r>
              <a:rPr lang="en-US" dirty="0"/>
              <a:t>System growth </a:t>
            </a:r>
            <a:r>
              <a:rPr lang="en-US" b="1" dirty="0"/>
              <a:t>↑</a:t>
            </a:r>
            <a:r>
              <a:rPr lang="en-US" dirty="0"/>
              <a:t> 2.3%</a:t>
            </a:r>
          </a:p>
          <a:p>
            <a:pPr lvl="1"/>
            <a:r>
              <a:rPr lang="en-US" dirty="0"/>
              <a:t>Overall decline in both purchased water and billed usage since implementation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526" y="1393371"/>
            <a:ext cx="4065487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89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560457" y="2402594"/>
            <a:ext cx="5219402" cy="2316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Big Engagement Questions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9" y="1825625"/>
            <a:ext cx="5557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additional resources/ tools are required to use AMI data effectively?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 we scale up, but maintain the personal touch?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do we want to share customers?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is useful to customers?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83C9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can we layer AMI data with other data sets?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1714" y="2653164"/>
            <a:ext cx="47933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“The Duluth study found a disparity between the information customers wanted and needed, and the information delivered by AMI systems… 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Bensch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al. 2014).”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69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B627-61DA-4FAF-8BC0-6EC12C3C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of 2011-2016</a:t>
            </a:r>
          </a:p>
        </p:txBody>
      </p:sp>
      <p:pic>
        <p:nvPicPr>
          <p:cNvPr id="14" name="Picture Placeholder 13" descr="A picture containing sky, outdoor, nature, water&#10;&#10;Description automatically generated">
            <a:extLst>
              <a:ext uri="{FF2B5EF4-FFF2-40B4-BE49-F238E27FC236}">
                <a16:creationId xmlns:a16="http://schemas.microsoft.com/office/drawing/2014/main" id="{82715F4E-00AD-4437-B2FE-C21AE51726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65" b="24043"/>
          <a:stretch/>
        </p:blipFill>
        <p:spPr>
          <a:xfrm>
            <a:off x="7848600" y="1975991"/>
            <a:ext cx="4026746" cy="397281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DE2B0F-3EFE-4FA0-99CB-F660B4682E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74" b="17727"/>
          <a:stretch/>
        </p:blipFill>
        <p:spPr>
          <a:xfrm>
            <a:off x="759550" y="2983025"/>
            <a:ext cx="6831692" cy="2965784"/>
          </a:xfrm>
          <a:prstGeom prst="rect">
            <a:avLst/>
          </a:prstGeom>
        </p:spPr>
      </p:pic>
      <p:pic>
        <p:nvPicPr>
          <p:cNvPr id="16" name="Picture 15" descr="A picture containing grass, mountain, outdoor, nature&#10;&#10;Description automatically generated">
            <a:extLst>
              <a:ext uri="{FF2B5EF4-FFF2-40B4-BE49-F238E27FC236}">
                <a16:creationId xmlns:a16="http://schemas.microsoft.com/office/drawing/2014/main" id="{685F0711-C648-493F-B3A9-9466B66AA4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176" y="374907"/>
            <a:ext cx="4390901" cy="296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3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WaterSmart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44886" cy="4351338"/>
          </a:xfrm>
        </p:spPr>
        <p:txBody>
          <a:bodyPr/>
          <a:lstStyle/>
          <a:p>
            <a:r>
              <a:rPr lang="en-US" dirty="0"/>
              <a:t>Direct exposure to data </a:t>
            </a:r>
          </a:p>
          <a:p>
            <a:r>
              <a:rPr lang="en-US" dirty="0"/>
              <a:t>Automated alerts &amp; notifications</a:t>
            </a:r>
          </a:p>
          <a:p>
            <a:r>
              <a:rPr lang="en-US" dirty="0"/>
              <a:t>Integration with </a:t>
            </a:r>
            <a:r>
              <a:rPr lang="en-US" dirty="0" err="1"/>
              <a:t>InvoiceCloud</a:t>
            </a:r>
            <a:endParaRPr lang="en-US" dirty="0"/>
          </a:p>
          <a:p>
            <a:r>
              <a:rPr lang="en-US" dirty="0"/>
              <a:t>Streamline customer communications</a:t>
            </a:r>
          </a:p>
          <a:p>
            <a:r>
              <a:rPr lang="en-US" dirty="0"/>
              <a:t>Monitoring traffic/click counts</a:t>
            </a:r>
          </a:p>
          <a:p>
            <a:r>
              <a:rPr lang="en-US" dirty="0"/>
              <a:t>Chat function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watersmart.wpengine.com/wp-content/uploads/2019/07/platform-features-por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31" y="1183208"/>
            <a:ext cx="5587060" cy="36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3086" y="4570772"/>
            <a:ext cx="247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Image from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WaterSmart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Software</a:t>
            </a:r>
          </a:p>
        </p:txBody>
      </p:sp>
    </p:spTree>
    <p:extLst>
      <p:ext uri="{BB962C8B-B14F-4D97-AF65-F5344CB8AC3E}">
        <p14:creationId xmlns:p14="http://schemas.microsoft.com/office/powerpoint/2010/main" val="2426589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that data…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67" y="1774254"/>
            <a:ext cx="5093947" cy="411854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Working with TWRI/</a:t>
            </a:r>
            <a:r>
              <a:rPr lang="en-US" dirty="0" err="1"/>
              <a:t>AgriLife</a:t>
            </a:r>
            <a:r>
              <a:rPr lang="en-US" dirty="0"/>
              <a:t> to ask </a:t>
            </a:r>
            <a:r>
              <a:rPr lang="en-US" i="1" dirty="0"/>
              <a:t>good questions</a:t>
            </a:r>
          </a:p>
          <a:p>
            <a:pPr lvl="1"/>
            <a:r>
              <a:rPr lang="en-US" dirty="0"/>
              <a:t>Developing questions that our data + GIS data can answer</a:t>
            </a:r>
          </a:p>
          <a:p>
            <a:pPr lvl="1"/>
            <a:r>
              <a:rPr lang="en-US" dirty="0"/>
              <a:t>Developing questions that yield actionable information for us and for customers</a:t>
            </a:r>
          </a:p>
          <a:p>
            <a:pPr lvl="1"/>
            <a:r>
              <a:rPr lang="en-US" dirty="0"/>
              <a:t>Developing questions we would not think of on our own</a:t>
            </a:r>
          </a:p>
          <a:p>
            <a:pPr lvl="1"/>
            <a:r>
              <a:rPr lang="en-US" dirty="0"/>
              <a:t>Answering the questions!</a:t>
            </a:r>
          </a:p>
        </p:txBody>
      </p:sp>
      <p:sp>
        <p:nvSpPr>
          <p:cNvPr id="4" name="AutoShape 2" descr="Given that Warren Buffett makes big acquisitions, does he use complex  spreadsheet analysis and financial modelling like what every other  financial analysts are using? Why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utoShape 4" descr="Given that Warren Buffett makes big acquisitions, does he use complex  spreadsheet analysis and financial modelling like what every other  financial analysts are using? Why? - Qu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utoShape 6" descr="Given that Warren Buffett makes big acquisitions, does he use complex  spreadsheet analysis and financial modelling like what every other  financial analysts are using? Why? - Quora"/>
          <p:cNvSpPr>
            <a:spLocks noChangeAspect="1" noChangeArrowheads="1"/>
          </p:cNvSpPr>
          <p:nvPr/>
        </p:nvSpPr>
        <p:spPr bwMode="auto">
          <a:xfrm>
            <a:off x="460374" y="160337"/>
            <a:ext cx="5040539" cy="50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004" y="1895476"/>
            <a:ext cx="4586796" cy="32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7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If/Then – Using AMI to Start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2370"/>
            <a:ext cx="6331858" cy="487294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What were system performance responses like during winter storm Uri?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impact of developing areas on our distinct supply sources?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is the probability homeowners make changes after getting a leak alert?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Are there correlations home or business characteristics and use?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Do consumers that view their data actually use less, and if so, by how much?</a:t>
            </a:r>
          </a:p>
        </p:txBody>
      </p:sp>
      <p:sp>
        <p:nvSpPr>
          <p:cNvPr id="4" name="AutoShape 2" descr="Given that Warren Buffett makes big acquisitions, does he use complex  spreadsheet analysis and financial modelling like what every other  financial analysts are using? Why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utoShape 4" descr="Given that Warren Buffett makes big acquisitions, does he use complex  spreadsheet analysis and financial modelling like what every other  financial analysts are using? Why? - Qu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utoShape 6" descr="Given that Warren Buffett makes big acquisitions, does he use complex  spreadsheet analysis and financial modelling like what every other  financial analysts are using? Why? - Quora"/>
          <p:cNvSpPr>
            <a:spLocks noChangeAspect="1" noChangeArrowheads="1"/>
          </p:cNvSpPr>
          <p:nvPr/>
        </p:nvSpPr>
        <p:spPr bwMode="auto">
          <a:xfrm>
            <a:off x="460374" y="160337"/>
            <a:ext cx="5040539" cy="50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14CB2-686C-4BF5-9267-35DFBE0B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62" y="2357582"/>
            <a:ext cx="43338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77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Chelsea.Hawkins@clwsc.com</a:t>
            </a:r>
          </a:p>
        </p:txBody>
      </p:sp>
    </p:spTree>
    <p:extLst>
      <p:ext uri="{BB962C8B-B14F-4D97-AF65-F5344CB8AC3E}">
        <p14:creationId xmlns:p14="http://schemas.microsoft.com/office/powerpoint/2010/main" val="1149597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80C788-4758-4B72-BB03-3EDB066A705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2388092"/>
          </a:xfrm>
          <a:prstGeom prst="rect">
            <a:avLst/>
          </a:prstGeom>
          <a:solidFill>
            <a:srgbClr val="3F3F3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latin typeface="Agency FB" panose="020B0503020202020204" pitchFamily="34" charset="0"/>
              </a:rPr>
              <a:t>Customer Engagement Panel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1AFB97-9A60-4DB7-80DD-A1DC3BF00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5"/>
          <a:stretch/>
        </p:blipFill>
        <p:spPr>
          <a:xfrm>
            <a:off x="0" y="1885950"/>
            <a:ext cx="12192000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74B5F-3FD5-4B9F-932B-359E5F12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220788"/>
            <a:ext cx="5942012" cy="6018212"/>
          </a:xfrm>
        </p:spPr>
        <p:txBody>
          <a:bodyPr>
            <a:normAutofit/>
          </a:bodyPr>
          <a:lstStyle/>
          <a:p>
            <a:r>
              <a:rPr lang="en-US" dirty="0"/>
              <a:t>The Rainwater Harvesting Program</a:t>
            </a:r>
          </a:p>
          <a:p>
            <a:pPr lvl="1"/>
            <a:r>
              <a:rPr lang="en-US" dirty="0"/>
              <a:t>$.50/gallon for gravity release tanks</a:t>
            </a:r>
          </a:p>
          <a:p>
            <a:pPr lvl="1"/>
            <a:r>
              <a:rPr lang="en-US" dirty="0"/>
              <a:t>$1.00/gallon for pressurized systems</a:t>
            </a:r>
          </a:p>
          <a:p>
            <a:pPr lvl="2"/>
            <a:r>
              <a:rPr lang="en-US" dirty="0"/>
              <a:t>RPZ Requirement</a:t>
            </a:r>
          </a:p>
          <a:p>
            <a:pPr lvl="2"/>
            <a:r>
              <a:rPr lang="en-US" dirty="0"/>
              <a:t>Even if not connected to city supply 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EFEB-A6F8-455E-99AB-4C06F689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572000" cy="1524000"/>
          </a:xfrm>
        </p:spPr>
        <p:txBody>
          <a:bodyPr/>
          <a:lstStyle/>
          <a:p>
            <a:r>
              <a:rPr lang="en-US" dirty="0"/>
              <a:t>Studied Rebate Programs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AA458-1962-44E2-A5CE-A890E3FC1C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08"/>
          <a:stretch/>
        </p:blipFill>
        <p:spPr>
          <a:xfrm>
            <a:off x="466227" y="2286000"/>
            <a:ext cx="5220182" cy="361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74B5F-3FD5-4B9F-932B-359E5F12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687388"/>
            <a:ext cx="6629400" cy="6018212"/>
          </a:xfrm>
        </p:spPr>
        <p:txBody>
          <a:bodyPr>
            <a:normAutofit/>
          </a:bodyPr>
          <a:lstStyle/>
          <a:p>
            <a:r>
              <a:rPr lang="en-US" dirty="0"/>
              <a:t>Media Blasts</a:t>
            </a:r>
          </a:p>
          <a:p>
            <a:pPr lvl="1"/>
            <a:r>
              <a:rPr lang="en-US" dirty="0"/>
              <a:t>Radio</a:t>
            </a:r>
          </a:p>
          <a:p>
            <a:pPr lvl="1"/>
            <a:r>
              <a:rPr lang="en-US" dirty="0"/>
              <a:t>TV</a:t>
            </a:r>
          </a:p>
          <a:p>
            <a:pPr lvl="1"/>
            <a:r>
              <a:rPr lang="en-US" dirty="0"/>
              <a:t>Internet (social media, adverts, etc.)</a:t>
            </a:r>
          </a:p>
          <a:p>
            <a:r>
              <a:rPr lang="en-US" dirty="0"/>
              <a:t>Signs and Publications</a:t>
            </a:r>
          </a:p>
          <a:p>
            <a:pPr lvl="1"/>
            <a:r>
              <a:rPr lang="en-US" dirty="0"/>
              <a:t>Neighborhood Newsletters</a:t>
            </a:r>
          </a:p>
          <a:p>
            <a:pPr lvl="1"/>
            <a:r>
              <a:rPr lang="en-US" dirty="0"/>
              <a:t>City Newsletters and Bill Inserts</a:t>
            </a:r>
          </a:p>
          <a:p>
            <a:pPr lvl="1"/>
            <a:r>
              <a:rPr lang="en-US" dirty="0"/>
              <a:t>City Wide Newspapers</a:t>
            </a:r>
          </a:p>
          <a:p>
            <a:pPr lvl="1"/>
            <a:r>
              <a:rPr lang="en-US" dirty="0"/>
              <a:t>Bus Wraps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EFEB-A6F8-455E-99AB-4C06F689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4419600" cy="2743200"/>
          </a:xfrm>
        </p:spPr>
        <p:txBody>
          <a:bodyPr/>
          <a:lstStyle/>
          <a:p>
            <a:r>
              <a:rPr lang="en-US" dirty="0"/>
              <a:t>Marketing Efforts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4968C-8FC5-475E-A217-0D04FC781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5" t="54514" r="10554"/>
          <a:stretch/>
        </p:blipFill>
        <p:spPr>
          <a:xfrm>
            <a:off x="304800" y="3886200"/>
            <a:ext cx="520487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16" y="783763"/>
            <a:ext cx="10972800" cy="1838705"/>
          </a:xfrm>
        </p:spPr>
        <p:txBody>
          <a:bodyPr/>
          <a:lstStyle/>
          <a:p>
            <a:r>
              <a:rPr lang="en-US" dirty="0"/>
              <a:t>Rainfall and Applications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755B69-810A-42DD-8195-588318C967A9}"/>
              </a:ext>
            </a:extLst>
          </p:cNvPr>
          <p:cNvGraphicFramePr>
            <a:graphicFrameLocks/>
          </p:cNvGraphicFramePr>
          <p:nvPr/>
        </p:nvGraphicFramePr>
        <p:xfrm>
          <a:off x="1371780" y="2286000"/>
          <a:ext cx="9448440" cy="391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EE65B1-04D9-4449-810A-E64EA4B95F37}"/>
                  </a:ext>
                </a:extLst>
              </p14:cNvPr>
              <p14:cNvContentPartPr/>
              <p14:nvPr/>
            </p14:nvContentPartPr>
            <p14:xfrm>
              <a:off x="1163609" y="390642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EE65B1-04D9-4449-810A-E64EA4B95F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4609" y="3897421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20BE6-3498-4CEE-82A3-9A95D6B104EA}"/>
              </a:ext>
            </a:extLst>
          </p:cNvPr>
          <p:cNvCxnSpPr>
            <a:cxnSpLocks/>
          </p:cNvCxnSpPr>
          <p:nvPr/>
        </p:nvCxnSpPr>
        <p:spPr>
          <a:xfrm>
            <a:off x="1676400" y="3681350"/>
            <a:ext cx="876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4426E68-34B9-4876-A2D6-20AB9BFEE075}"/>
              </a:ext>
            </a:extLst>
          </p:cNvPr>
          <p:cNvSpPr txBox="1"/>
          <p:nvPr/>
        </p:nvSpPr>
        <p:spPr>
          <a:xfrm>
            <a:off x="304800" y="2590800"/>
            <a:ext cx="121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FY Rainfall (inches)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A4A444-27A3-48D8-859A-D1D406BCEB3C}"/>
              </a:ext>
            </a:extLst>
          </p:cNvPr>
          <p:cNvSpPr txBox="1"/>
          <p:nvPr/>
        </p:nvSpPr>
        <p:spPr>
          <a:xfrm>
            <a:off x="10831106" y="2526452"/>
            <a:ext cx="1523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Total Applications for both programs </a:t>
            </a:r>
          </a:p>
        </p:txBody>
      </p:sp>
    </p:spTree>
    <p:extLst>
      <p:ext uri="{BB962C8B-B14F-4D97-AF65-F5344CB8AC3E}">
        <p14:creationId xmlns:p14="http://schemas.microsoft.com/office/powerpoint/2010/main" val="330599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Expenditures and Applications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EE65B1-04D9-4449-810A-E64EA4B95F37}"/>
                  </a:ext>
                </a:extLst>
              </p14:cNvPr>
              <p14:cNvContentPartPr/>
              <p14:nvPr/>
            </p14:nvContentPartPr>
            <p14:xfrm>
              <a:off x="1163609" y="390642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EE65B1-04D9-4449-810A-E64EA4B95F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4609" y="3897421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BE4C98-55F8-4865-B403-EE15CAC4A623}"/>
              </a:ext>
            </a:extLst>
          </p:cNvPr>
          <p:cNvGraphicFramePr>
            <a:graphicFrameLocks/>
          </p:cNvGraphicFramePr>
          <p:nvPr/>
        </p:nvGraphicFramePr>
        <p:xfrm>
          <a:off x="274932" y="2286000"/>
          <a:ext cx="10591800" cy="38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00E0DC-A517-49AF-829B-D5D6A5510090}"/>
              </a:ext>
            </a:extLst>
          </p:cNvPr>
          <p:cNvSpPr txBox="1"/>
          <p:nvPr/>
        </p:nvSpPr>
        <p:spPr>
          <a:xfrm>
            <a:off x="10831106" y="2526452"/>
            <a:ext cx="15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Applications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E5FF68-114A-42E3-B9EC-1E1BA592CFE0}"/>
              </a:ext>
            </a:extLst>
          </p:cNvPr>
          <p:cNvSpPr/>
          <p:nvPr/>
        </p:nvSpPr>
        <p:spPr>
          <a:xfrm>
            <a:off x="6096000" y="2526452"/>
            <a:ext cx="762000" cy="750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1F62AF-062D-4B89-960A-C4B46399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51" y="733424"/>
            <a:ext cx="10972800" cy="1838705"/>
          </a:xfrm>
        </p:spPr>
        <p:txBody>
          <a:bodyPr/>
          <a:lstStyle/>
          <a:p>
            <a:r>
              <a:rPr lang="en-US" dirty="0"/>
              <a:t>Lake levels and Applications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BECDCFB-BE1A-4792-B602-0157A2AD2B25}"/>
              </a:ext>
            </a:extLst>
          </p:cNvPr>
          <p:cNvGraphicFramePr>
            <a:graphicFrameLocks/>
          </p:cNvGraphicFramePr>
          <p:nvPr/>
        </p:nvGraphicFramePr>
        <p:xfrm>
          <a:off x="696506" y="2286000"/>
          <a:ext cx="10134600" cy="383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4973316-94D4-43CC-B567-70E26A673EC6}"/>
              </a:ext>
            </a:extLst>
          </p:cNvPr>
          <p:cNvSpPr txBox="1"/>
          <p:nvPr/>
        </p:nvSpPr>
        <p:spPr>
          <a:xfrm>
            <a:off x="10831106" y="2526452"/>
            <a:ext cx="15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Applications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C95FE-5C7F-4A17-A8F9-9C5B54BA1628}"/>
              </a:ext>
            </a:extLst>
          </p:cNvPr>
          <p:cNvSpPr txBox="1"/>
          <p:nvPr/>
        </p:nvSpPr>
        <p:spPr>
          <a:xfrm>
            <a:off x="76380" y="2526452"/>
            <a:ext cx="152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Feet</a:t>
            </a:r>
          </a:p>
        </p:txBody>
      </p:sp>
    </p:spTree>
    <p:extLst>
      <p:ext uri="{BB962C8B-B14F-4D97-AF65-F5344CB8AC3E}">
        <p14:creationId xmlns:p14="http://schemas.microsoft.com/office/powerpoint/2010/main" val="109926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F74B5F-3FD5-4B9F-932B-359E5F12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762000"/>
            <a:ext cx="6629400" cy="6096000"/>
          </a:xfrm>
        </p:spPr>
        <p:txBody>
          <a:bodyPr>
            <a:normAutofit/>
          </a:bodyPr>
          <a:lstStyle/>
          <a:p>
            <a:r>
              <a:rPr lang="en-US" dirty="0"/>
              <a:t>“Drought Stages” fear increased participation</a:t>
            </a:r>
          </a:p>
          <a:p>
            <a:r>
              <a:rPr lang="en-US" dirty="0"/>
              <a:t>We have reached everybody who is interested/has the resources</a:t>
            </a:r>
          </a:p>
          <a:p>
            <a:r>
              <a:rPr lang="en-US" dirty="0"/>
              <a:t>Rebate amount too small considering: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Money</a:t>
            </a:r>
          </a:p>
          <a:p>
            <a:pPr lvl="1"/>
            <a:r>
              <a:rPr lang="en-US" dirty="0"/>
              <a:t>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EFEB-A6F8-455E-99AB-4C06F689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4419600" cy="3352800"/>
          </a:xfrm>
        </p:spPr>
        <p:txBody>
          <a:bodyPr/>
          <a:lstStyle/>
          <a:p>
            <a:r>
              <a:rPr lang="en-US" dirty="0"/>
              <a:t>Other Possible Factors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3817E-8F9E-4FC2-8974-94A06186A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3962400"/>
            <a:ext cx="3657600" cy="2057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BB42F4-2EBF-4BE9-B4BE-D256BE6E7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98238"/>
            <a:ext cx="4953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3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SJWTX">
      <a:dk1>
        <a:srgbClr val="000000"/>
      </a:dk1>
      <a:lt1>
        <a:srgbClr val="FFFFFF"/>
      </a:lt1>
      <a:dk2>
        <a:srgbClr val="283C90"/>
      </a:dk2>
      <a:lt2>
        <a:srgbClr val="FFFFFF"/>
      </a:lt2>
      <a:accent1>
        <a:srgbClr val="283C90"/>
      </a:accent1>
      <a:accent2>
        <a:srgbClr val="ED1C24"/>
      </a:accent2>
      <a:accent3>
        <a:srgbClr val="000000"/>
      </a:accent3>
      <a:accent4>
        <a:srgbClr val="4568B7"/>
      </a:accent4>
      <a:accent5>
        <a:srgbClr val="869EDB"/>
      </a:accent5>
      <a:accent6>
        <a:srgbClr val="DBE3F9"/>
      </a:accent6>
      <a:hlink>
        <a:srgbClr val="283C90"/>
      </a:hlink>
      <a:folHlink>
        <a:srgbClr val="ED1C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alPPT_DRAFT1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2023</Words>
  <Application>Microsoft Office PowerPoint</Application>
  <PresentationFormat>Widescreen</PresentationFormat>
  <Paragraphs>314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Agency FB</vt:lpstr>
      <vt:lpstr>Arial</vt:lpstr>
      <vt:lpstr>Arial Black</vt:lpstr>
      <vt:lpstr>Arial Narrow</vt:lpstr>
      <vt:lpstr>Calibri</vt:lpstr>
      <vt:lpstr>Calibri Light</vt:lpstr>
      <vt:lpstr>Gill Sans MT</vt:lpstr>
      <vt:lpstr>Wingdings</vt:lpstr>
      <vt:lpstr>Office Theme</vt:lpstr>
      <vt:lpstr>1_Office Theme</vt:lpstr>
      <vt:lpstr>2_Office Theme</vt:lpstr>
      <vt:lpstr>OfficalPPT_DRAFT1A</vt:lpstr>
      <vt:lpstr>1 title slide</vt:lpstr>
      <vt:lpstr>PowerPoint Presentation</vt:lpstr>
      <vt:lpstr>PowerPoint Presentation</vt:lpstr>
      <vt:lpstr>Drought of 2011-2016</vt:lpstr>
      <vt:lpstr>Studied Rebate Programs</vt:lpstr>
      <vt:lpstr>Marketing Efforts</vt:lpstr>
      <vt:lpstr>Rainfall and Applications</vt:lpstr>
      <vt:lpstr>Marketing Expenditures and Applications</vt:lpstr>
      <vt:lpstr>Lake levels and Applications</vt:lpstr>
      <vt:lpstr>Other Possible Factors </vt:lpstr>
      <vt:lpstr>In Conclusion</vt:lpstr>
      <vt:lpstr>Moving Forward</vt:lpstr>
      <vt:lpstr>Thank you</vt:lpstr>
      <vt:lpstr>PowerPoint Presentation</vt:lpstr>
      <vt:lpstr>PowerPoint Presentation</vt:lpstr>
      <vt:lpstr>Not All Programs Are Huge…Should They Be?</vt:lpstr>
      <vt:lpstr>Program Fail</vt:lpstr>
      <vt:lpstr>Niche Programs</vt:lpstr>
      <vt:lpstr>Direct to Customer Marketing Keys</vt:lpstr>
      <vt:lpstr>Applications…But Not Finishing</vt:lpstr>
      <vt:lpstr>Works….But Only If We Push It</vt:lpstr>
      <vt:lpstr>How Much Variable Applications Is Normal?</vt:lpstr>
      <vt:lpstr>PowerPoint Presentation</vt:lpstr>
      <vt:lpstr>PowerPoint Presentation</vt:lpstr>
      <vt:lpstr>If/Then</vt:lpstr>
      <vt:lpstr>Deer Creek</vt:lpstr>
      <vt:lpstr>The AMI Journey</vt:lpstr>
      <vt:lpstr>Data + Customers = Success!</vt:lpstr>
      <vt:lpstr>Water Savings</vt:lpstr>
      <vt:lpstr>The Next Big Engagement Questions</vt:lpstr>
      <vt:lpstr>WaterSmart</vt:lpstr>
      <vt:lpstr>About that data…</vt:lpstr>
      <vt:lpstr>If/Then – Using AMI to Start Conversations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Engagement Panel</dc:title>
  <dc:creator>Martha Wright A</dc:creator>
  <cp:lastModifiedBy>Stacy Pandey</cp:lastModifiedBy>
  <cp:revision>11</cp:revision>
  <dcterms:created xsi:type="dcterms:W3CDTF">2022-02-10T20:51:27Z</dcterms:created>
  <dcterms:modified xsi:type="dcterms:W3CDTF">2022-02-11T22:03:32Z</dcterms:modified>
</cp:coreProperties>
</file>